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65"/>
  </p:notesMasterIdLst>
  <p:sldIdLst>
    <p:sldId id="256" r:id="rId42"/>
    <p:sldId id="257" r:id="rId43"/>
    <p:sldId id="258" r:id="rId44"/>
    <p:sldId id="259" r:id="rId45"/>
    <p:sldId id="260" r:id="rId46"/>
    <p:sldId id="261" r:id="rId47"/>
    <p:sldId id="262" r:id="rId48"/>
    <p:sldId id="263" r:id="rId49"/>
    <p:sldId id="264" r:id="rId50"/>
    <p:sldId id="265" r:id="rId51"/>
    <p:sldId id="266" r:id="rId52"/>
    <p:sldId id="267" r:id="rId53"/>
    <p:sldId id="268" r:id="rId54"/>
    <p:sldId id="269" r:id="rId55"/>
    <p:sldId id="270" r:id="rId56"/>
    <p:sldId id="271" r:id="rId57"/>
    <p:sldId id="272" r:id="rId58"/>
    <p:sldId id="273" r:id="rId59"/>
    <p:sldId id="274" r:id="rId60"/>
    <p:sldId id="275" r:id="rId61"/>
    <p:sldId id="276" r:id="rId62"/>
    <p:sldId id="277" r:id="rId63"/>
    <p:sldId id="278" r:id="rId64"/>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HK Grotesk Light" charset="1" panose="00000400000000000000"/>
      <p:regular r:id="rId10"/>
    </p:embeddedFont>
    <p:embeddedFont>
      <p:font typeface="HK Grotesk Light Bold" charset="1" panose="00000500000000000000"/>
      <p:regular r:id="rId11"/>
    </p:embeddedFont>
    <p:embeddedFont>
      <p:font typeface="HK Grotesk Light Italics" charset="1" panose="00000400000000000000"/>
      <p:regular r:id="rId12"/>
    </p:embeddedFont>
    <p:embeddedFont>
      <p:font typeface="HK Grotesk Light Bold Italics" charset="1" panose="00000500000000000000"/>
      <p:regular r:id="rId13"/>
    </p:embeddedFont>
    <p:embeddedFont>
      <p:font typeface="Telegraf" charset="1" panose="00000500000000000000"/>
      <p:regular r:id="rId14"/>
    </p:embeddedFont>
    <p:embeddedFont>
      <p:font typeface="Telegraf Bold" charset="1" panose="00000800000000000000"/>
      <p:regular r:id="rId15"/>
    </p:embeddedFont>
    <p:embeddedFont>
      <p:font typeface="Open Sans Extra Bold" charset="1" panose="020B0906030804020204"/>
      <p:regular r:id="rId16"/>
    </p:embeddedFont>
    <p:embeddedFont>
      <p:font typeface="Open Sans Extra Bold Italics" charset="1" panose="020B0906030804020204"/>
      <p:regular r:id="rId17"/>
    </p:embeddedFont>
    <p:embeddedFont>
      <p:font typeface="Canva Sans" charset="1" panose="020B0503030501040103"/>
      <p:regular r:id="rId18"/>
    </p:embeddedFont>
    <p:embeddedFont>
      <p:font typeface="Canva Sans Bold" charset="1" panose="020B0803030501040103"/>
      <p:regular r:id="rId19"/>
    </p:embeddedFont>
    <p:embeddedFont>
      <p:font typeface="Canva Sans Italics" charset="1" panose="020B0503030501040103"/>
      <p:regular r:id="rId20"/>
    </p:embeddedFont>
    <p:embeddedFont>
      <p:font typeface="Canva Sans Bold Italics" charset="1" panose="020B0803030501040103"/>
      <p:regular r:id="rId21"/>
    </p:embeddedFont>
    <p:embeddedFont>
      <p:font typeface="Canva Sans Medium" charset="1" panose="020B0603030501040103"/>
      <p:regular r:id="rId22"/>
    </p:embeddedFont>
    <p:embeddedFont>
      <p:font typeface="Canva Sans Medium Italics" charset="1" panose="020B0603030501040103"/>
      <p:regular r:id="rId23"/>
    </p:embeddedFont>
    <p:embeddedFont>
      <p:font typeface="Poppins" charset="1" panose="00000500000000000000"/>
      <p:regular r:id="rId24"/>
    </p:embeddedFont>
    <p:embeddedFont>
      <p:font typeface="Poppins Bold" charset="1" panose="00000800000000000000"/>
      <p:regular r:id="rId25"/>
    </p:embeddedFont>
    <p:embeddedFont>
      <p:font typeface="Poppins Italics" charset="1" panose="00000500000000000000"/>
      <p:regular r:id="rId26"/>
    </p:embeddedFont>
    <p:embeddedFont>
      <p:font typeface="Poppins Bold Italics" charset="1" panose="00000800000000000000"/>
      <p:regular r:id="rId27"/>
    </p:embeddedFont>
    <p:embeddedFont>
      <p:font typeface="Poppins Thin" charset="1" panose="00000300000000000000"/>
      <p:regular r:id="rId28"/>
    </p:embeddedFont>
    <p:embeddedFont>
      <p:font typeface="Poppins Thin Italics" charset="1" panose="00000300000000000000"/>
      <p:regular r:id="rId29"/>
    </p:embeddedFont>
    <p:embeddedFont>
      <p:font typeface="Poppins Extra-Light" charset="1" panose="00000300000000000000"/>
      <p:regular r:id="rId30"/>
    </p:embeddedFont>
    <p:embeddedFont>
      <p:font typeface="Poppins Extra-Light Italics" charset="1" panose="00000300000000000000"/>
      <p:regular r:id="rId31"/>
    </p:embeddedFont>
    <p:embeddedFont>
      <p:font typeface="Poppins Light" charset="1" panose="00000400000000000000"/>
      <p:regular r:id="rId32"/>
    </p:embeddedFont>
    <p:embeddedFont>
      <p:font typeface="Poppins Light Italics" charset="1" panose="00000400000000000000"/>
      <p:regular r:id="rId33"/>
    </p:embeddedFont>
    <p:embeddedFont>
      <p:font typeface="Poppins Medium" charset="1" panose="00000600000000000000"/>
      <p:regular r:id="rId34"/>
    </p:embeddedFont>
    <p:embeddedFont>
      <p:font typeface="Poppins Medium Italics" charset="1" panose="00000600000000000000"/>
      <p:regular r:id="rId35"/>
    </p:embeddedFont>
    <p:embeddedFont>
      <p:font typeface="Poppins Semi-Bold" charset="1" panose="00000700000000000000"/>
      <p:regular r:id="rId36"/>
    </p:embeddedFont>
    <p:embeddedFont>
      <p:font typeface="Poppins Semi-Bold Italics" charset="1" panose="00000700000000000000"/>
      <p:regular r:id="rId37"/>
    </p:embeddedFont>
    <p:embeddedFont>
      <p:font typeface="Poppins Ultra-Bold" charset="1" panose="00000900000000000000"/>
      <p:regular r:id="rId38"/>
    </p:embeddedFont>
    <p:embeddedFont>
      <p:font typeface="Poppins Ultra-Bold Italics" charset="1" panose="00000900000000000000"/>
      <p:regular r:id="rId39"/>
    </p:embeddedFont>
    <p:embeddedFont>
      <p:font typeface="Poppins Heavy" charset="1" panose="00000A00000000000000"/>
      <p:regular r:id="rId40"/>
    </p:embeddedFont>
    <p:embeddedFont>
      <p:font typeface="Poppins Heavy Italics" charset="1" panose="00000A0000000000000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slides/slide1.xml" Type="http://schemas.openxmlformats.org/officeDocument/2006/relationships/slide"/><Relationship Id="rId43" Target="slides/slide2.xml" Type="http://schemas.openxmlformats.org/officeDocument/2006/relationships/slide"/><Relationship Id="rId44" Target="slides/slide3.xml" Type="http://schemas.openxmlformats.org/officeDocument/2006/relationships/slide"/><Relationship Id="rId45" Target="slides/slide4.xml" Type="http://schemas.openxmlformats.org/officeDocument/2006/relationships/slide"/><Relationship Id="rId46" Target="slides/slide5.xml" Type="http://schemas.openxmlformats.org/officeDocument/2006/relationships/slide"/><Relationship Id="rId47" Target="slides/slide6.xml" Type="http://schemas.openxmlformats.org/officeDocument/2006/relationships/slide"/><Relationship Id="rId48" Target="slides/slide7.xml" Type="http://schemas.openxmlformats.org/officeDocument/2006/relationships/slide"/><Relationship Id="rId49" Target="slides/slide8.xml" Type="http://schemas.openxmlformats.org/officeDocument/2006/relationships/slide"/><Relationship Id="rId5" Target="tableStyles.xml" Type="http://schemas.openxmlformats.org/officeDocument/2006/relationships/tableStyles"/><Relationship Id="rId50" Target="slides/slide9.xml" Type="http://schemas.openxmlformats.org/officeDocument/2006/relationships/slide"/><Relationship Id="rId51" Target="slides/slide10.xml" Type="http://schemas.openxmlformats.org/officeDocument/2006/relationships/slide"/><Relationship Id="rId52" Target="slides/slide11.xml" Type="http://schemas.openxmlformats.org/officeDocument/2006/relationships/slide"/><Relationship Id="rId53" Target="slides/slide12.xml" Type="http://schemas.openxmlformats.org/officeDocument/2006/relationships/slide"/><Relationship Id="rId54" Target="slides/slide13.xml" Type="http://schemas.openxmlformats.org/officeDocument/2006/relationships/slide"/><Relationship Id="rId55" Target="slides/slide14.xml" Type="http://schemas.openxmlformats.org/officeDocument/2006/relationships/slide"/><Relationship Id="rId56" Target="slides/slide15.xml" Type="http://schemas.openxmlformats.org/officeDocument/2006/relationships/slide"/><Relationship Id="rId57" Target="slides/slide16.xml" Type="http://schemas.openxmlformats.org/officeDocument/2006/relationships/slide"/><Relationship Id="rId58" Target="slides/slide17.xml" Type="http://schemas.openxmlformats.org/officeDocument/2006/relationships/slide"/><Relationship Id="rId59" Target="slides/slide18.xml" Type="http://schemas.openxmlformats.org/officeDocument/2006/relationships/slide"/><Relationship Id="rId6" Target="fonts/font6.fntdata" Type="http://schemas.openxmlformats.org/officeDocument/2006/relationships/font"/><Relationship Id="rId60" Target="slides/slide19.xml" Type="http://schemas.openxmlformats.org/officeDocument/2006/relationships/slide"/><Relationship Id="rId61" Target="slides/slide20.xml" Type="http://schemas.openxmlformats.org/officeDocument/2006/relationships/slide"/><Relationship Id="rId62" Target="slides/slide21.xml" Type="http://schemas.openxmlformats.org/officeDocument/2006/relationships/slide"/><Relationship Id="rId63" Target="slides/slide22.xml" Type="http://schemas.openxmlformats.org/officeDocument/2006/relationships/slide"/><Relationship Id="rId64" Target="slides/slide23.xml" Type="http://schemas.openxmlformats.org/officeDocument/2006/relationships/slide"/><Relationship Id="rId65" Target="notesMasters/notesMaster1.xml" Type="http://schemas.openxmlformats.org/officeDocument/2006/relationships/notesMaster"/><Relationship Id="rId66" Target="theme/theme2.xml" Type="http://schemas.openxmlformats.org/officeDocument/2006/relationships/theme"/><Relationship Id="rId67" Target="notesSlides/notesSlide1.xml" Type="http://schemas.openxmlformats.org/officeDocument/2006/relationships/notesSlide"/><Relationship Id="rId68" Target="notesSlides/notesSlide2.xml" Type="http://schemas.openxmlformats.org/officeDocument/2006/relationships/notesSlide"/><Relationship Id="rId69" Target="notesSlides/notesSlide3.xml" Type="http://schemas.openxmlformats.org/officeDocument/2006/relationships/notesSlide"/><Relationship Id="rId7" Target="fonts/font7.fntdata" Type="http://schemas.openxmlformats.org/officeDocument/2006/relationships/font"/><Relationship Id="rId70" Target="notesSlides/notesSlide4.xml" Type="http://schemas.openxmlformats.org/officeDocument/2006/relationships/notesSlide"/><Relationship Id="rId71" Target="notesSlides/notesSlide5.xml" Type="http://schemas.openxmlformats.org/officeDocument/2006/relationships/notesSlide"/><Relationship Id="rId72" Target="notesSlides/notesSlide6.xml" Type="http://schemas.openxmlformats.org/officeDocument/2006/relationships/notesSlide"/><Relationship Id="rId73" Target="notesSlides/notesSlide7.xml" Type="http://schemas.openxmlformats.org/officeDocument/2006/relationships/notesSlide"/><Relationship Id="rId74" Target="notesSlides/notesSlide8.xml" Type="http://schemas.openxmlformats.org/officeDocument/2006/relationships/notesSlide"/><Relationship Id="rId75" Target="notesSlides/notesSlide9.xml" Type="http://schemas.openxmlformats.org/officeDocument/2006/relationships/notesSlide"/><Relationship Id="rId76" Target="notesSlides/notesSlide10.xml" Type="http://schemas.openxmlformats.org/officeDocument/2006/relationships/notesSlide"/><Relationship Id="rId77" Target="notesSlides/notesSlide11.xml" Type="http://schemas.openxmlformats.org/officeDocument/2006/relationships/notesSlide"/><Relationship Id="rId78" Target="notesSlides/notesSlide12.xml" Type="http://schemas.openxmlformats.org/officeDocument/2006/relationships/notesSlide"/><Relationship Id="rId79" Target="notesSlides/notesSlide13.xml" Type="http://schemas.openxmlformats.org/officeDocument/2006/relationships/notesSlide"/><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4.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5.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6.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7.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8.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9.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0.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Die aktuelle HIrnforschung hilft uns, den "Umbau" im Gehirn besser zu verstehen. Graue Substanz reduziert ab 10. LJ - besteht aus Nervenzellkörpern =Synapsen - verantwortl. für Infoweiterleitung</a:t>
            </a:r>
          </a:p>
          <a:p>
            <a:r>
              <a:rPr lang="en-US"/>
              <a:t>Weiße Substanz baut sich auf</a:t>
            </a:r>
          </a:p>
          <a:p>
            <a:r>
              <a:rPr lang="en-US"/>
              <a:t>leitet Info 500 mal schneller weiter</a:t>
            </a:r>
          </a:p>
          <a:p>
            <a:r>
              <a:rPr lang="en-US"/>
              <a:t>Passiert aber nicht gleichzeitig sondern von den Einfachen Funktionen wie sehen hören tasten, hin zu den kognitiven komplexeren Funktionen  wie</a:t>
            </a:r>
          </a:p>
          <a:p>
            <a:r>
              <a:rPr lang="en-US"/>
              <a:t>Willen, Handlungsplanung, Impulskontorlle &amp; endet im frontal Cortex mit Vernunftsleistungen - bis über das 20 LJ hinaus. und dies ist auch der Grund warum emotionales Verhalten in der Pubertät so hemmungslos ausgelebt wird.  Und dann nehmen an dieser stelle die geschlechts Hormone Einfluss auf das Verhalten gesteuert</a:t>
            </a:r>
          </a:p>
          <a:p>
            <a:r>
              <a:rPr lang="en-US"/>
              <a:t>Testosteron fördert Wachstum Amygdala Östrogen Hympcampus - beide sind teil des Belohnungssystem </a:t>
            </a:r>
          </a:p>
          <a:p>
            <a:r>
              <a:rPr lang="en-US"/>
              <a:t>Man geht davon aus, das Amygdala verantwortlich für puberätes Verhalten ist. Entgegen dem Trend nimmt graue Substanz zu was wiederum zu den Stimmungsschwankungen, Aggressionsverhalten, erhöhter Risikobereitschaft etc. führt... Unsere Kinder könnten also immer sagen: Ich war das nicht, das war meine Amygdala...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Wichtigster Aspekt erlangen von Autonomie</a:t>
            </a:r>
          </a:p>
          <a:p>
            <a:r>
              <a:rPr lang="en-US"/>
              <a:t> Ist ein menschl. Grundbedürfnis </a:t>
            </a:r>
          </a:p>
          <a:p>
            <a:r>
              <a:rPr lang="en-US"/>
              <a:t/>
            </a:r>
          </a:p>
          <a:p>
            <a:r>
              <a:rPr lang="en-US"/>
              <a:t>1. Emotionale Auto - Abnabeln</a:t>
            </a:r>
          </a:p>
          <a:p>
            <a:r>
              <a:rPr lang="en-US"/>
              <a:t>Selbstbestimmung &amp; Unabhängigkeit</a:t>
            </a:r>
          </a:p>
          <a:p>
            <a:r>
              <a:rPr lang="en-US"/>
              <a:t/>
            </a:r>
          </a:p>
          <a:p>
            <a:r>
              <a:rPr lang="en-US"/>
              <a:t>2. Verhaltensauto -</a:t>
            </a:r>
          </a:p>
          <a:p>
            <a:r>
              <a:rPr lang="en-US"/>
              <a:t>Autonomie Entscheidungsfindung + Übernahme von Verantwortung für die eigene Hdlsgsweise!</a:t>
            </a:r>
          </a:p>
          <a:p>
            <a:r>
              <a:rPr lang="en-US"/>
              <a:t/>
            </a:r>
          </a:p>
          <a:p>
            <a:r>
              <a:rPr lang="en-US"/>
              <a:t>Unsere brauchen insbesondere hier unsere Unterstützung und Anleitung!</a:t>
            </a:r>
          </a:p>
          <a:p>
            <a:r>
              <a:rPr lang="en-US"/>
              <a:t/>
            </a:r>
          </a:p>
          <a:p>
            <a:r>
              <a:rPr lang="en-US"/>
              <a:t>Zugehörigkeit -</a:t>
            </a:r>
          </a:p>
          <a:p>
            <a:r>
              <a:rPr lang="en-US"/>
              <a:t>Betonung ihrer Einzigartigkeit in Abgrenzung zu anderen</a:t>
            </a:r>
          </a:p>
          <a:p>
            <a:r>
              <a:rPr lang="en-US"/>
              <a:t>Neue Interessen, Werte, Ziele und Weltanschauung </a:t>
            </a:r>
          </a:p>
          <a:p>
            <a:r>
              <a:rPr lang="en-US"/>
              <a:t/>
            </a:r>
          </a:p>
          <a:p>
            <a:r>
              <a:rPr lang="en-US"/>
              <a:t>Kinder beschreiten positve wie negative Wege um dazuzugehören.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Beispiel Nachgeben</a:t>
            </a:r>
          </a:p>
          <a:p>
            <a:r>
              <a:rPr lang="en-US"/>
              <a:t>Nachgeben: Schülerin, die immer 2 Stunden später nach Hause kommt als Verabredet, aber Vater reagiert nicht. Wenn er mich liebt, warum sagt er dann nichts und zeigt mir, dass ich ihm nicht egal bin...</a:t>
            </a:r>
          </a:p>
          <a:p>
            <a:r>
              <a:rPr lang="en-US"/>
              <a:t/>
            </a:r>
          </a:p>
          <a:p>
            <a:r>
              <a:rPr lang="en-US"/>
              <a:t>Beispiel Wahlmöglichkeit</a:t>
            </a:r>
          </a:p>
          <a:p>
            <a:r>
              <a:rPr lang="en-US"/>
              <a:t>Wahlmöglichkeit: Mutter &amp; Tochter beim Abendbrot, Handy der Tochter am Tisch, liest Nachricht, steht auf und telefoniert. Nach 5 Min. Zeichen gegeben, Kind sagt komme gleich. Nach weiteren 5 Min. Kind kommt nicht. Ich unterbreche nicht. "Dachte du hast verstanden ,dass wir beim Essen nicht das Handy nutzen. - Emma hatte ein Problem, musste dringend sprechen. Ich verstehe, aber es ist mir wichtig, dass wir gemeinsam essen ohne TElefon. Machst du doch auch... Lass uns jetzt in Ruhe miteinander Essen und morgen nach der SChule sehen, ob wir eine REgel für unser gemeinsames Essen afustellen können, das für uns beide funktioniert.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Aufgabe:</a:t>
            </a:r>
          </a:p>
          <a:p>
            <a:r>
              <a:rPr lang="en-US"/>
              <a:t>Denken Sie mal an ihre Teenagerjahre.</a:t>
            </a:r>
          </a:p>
          <a:p>
            <a:r>
              <a:rPr lang="en-US"/>
              <a:t>Welchen Stil haben ihre Eltern bevorzugt?</a:t>
            </a:r>
          </a:p>
          <a:p>
            <a:r>
              <a:rPr lang="en-US"/>
              <a:t>Wie haben Sie sich verhalten?</a:t>
            </a:r>
          </a:p>
          <a:p>
            <a:r>
              <a:rPr lang="en-US"/>
              <a:t>Wie haben Sie sich gefühlt?</a:t>
            </a:r>
          </a:p>
          <a:p>
            <a:r>
              <a:rPr lang="en-US"/>
              <a:t/>
            </a:r>
          </a:p>
          <a:p>
            <a:r>
              <a:rPr lang="en-US"/>
              <a:t>Denken Sie jetzt mal über ihre Beziehung zu ihrem Kind nach.</a:t>
            </a:r>
          </a:p>
          <a:p>
            <a:r>
              <a:rPr lang="en-US"/>
              <a:t>Welche Stil bevorzugen Sie?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Viele der Themen, die zu Konflikten zwischen uns und unseren Kindern führen, bräuchten gar nicht zum Problem zu werden,</a:t>
            </a:r>
          </a:p>
          <a:p>
            <a:r>
              <a:rPr lang="en-US"/>
              <a:t>wenn wir uns eine einfache Frage stellen: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Wir Eltern mischen uns oft in Dinge ein, die unsere Kinder eigentlich selber regeln könnten:</a:t>
            </a:r>
          </a:p>
          <a:p>
            <a:r>
              <a:rPr lang="en-US"/>
              <a:t>Taschengeld, Musik, Kleidung Frisur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Aufgabe:</a:t>
            </a:r>
          </a:p>
          <a:p>
            <a:r>
              <a:rPr lang="en-US"/>
              <a:t>Neigen Sie dazu, oft nachzugeben oder aufzugeben? Oder glauben Sie, das sie alle Probleme lösen müssen? Dann kann die Frage wessen Problem es ist helfen, zu entscheiden, ob sie sich einmischen sollten, oder nicht.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Unsere Kinder verändern sich. Manchmal können sie es nicht erwarten erwachsen zu sein, machmal wollen sie gar nicht erwachsen werden.</a:t>
            </a:r>
          </a:p>
          <a:p>
            <a:r>
              <a:rPr lang="en-US"/>
              <a:t>Spaß - aber auch ernst genommen werden</a:t>
            </a:r>
          </a:p>
          <a:p>
            <a:r>
              <a:rPr lang="en-US"/>
              <a:t>wir eltern bekommen eine neue Rolle.</a:t>
            </a:r>
          </a:p>
          <a:p>
            <a:r>
              <a:rPr lang="en-US"/>
              <a:t>Der Schlüssel um mit unserern Kindern in Verbindung zu bleiben ist Kommunikation.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Wer hat das schon mal gehört? Wer praktizier es? </a:t>
            </a:r>
          </a:p>
          <a:p>
            <a:r>
              <a:rPr lang="en-US"/>
              <a:t>Wir kommunizieren unserer Gefühle. Wenn wir ein Problem haben, besprechen wir das mit unserem Partner oder Freund/in.</a:t>
            </a:r>
          </a:p>
          <a:p>
            <a:r>
              <a:rPr lang="en-US"/>
              <a:t>zuhören ist besser als Ratschläge erteilen, sie führen dazu, dass unser Kind sichauf uns verlässt, oder und das ist die Regel - uns irgnoriert.</a:t>
            </a:r>
          </a:p>
          <a:p>
            <a:r>
              <a:rPr lang="en-US"/>
              <a:t/>
            </a:r>
          </a:p>
          <a:p>
            <a:r>
              <a:rPr lang="en-US"/>
              <a:t>Teenager die fühlen, dass ihre Eltern ihnen wirklich zuhören und ihnen emotional nahe sind, weniger Problem auf ihrem Weg haben, erwachsen zu werden</a:t>
            </a:r>
          </a:p>
          <a:p>
            <a:r>
              <a:rPr lang="en-US"/>
              <a:t/>
            </a:r>
          </a:p>
          <a:p>
            <a:r>
              <a:rPr lang="en-US"/>
              <a:t>Bsp: Du fühlst dich verletzt weil Anja heute mit Nele ins Kino geht?</a:t>
            </a:r>
          </a:p>
          <a:p>
            <a:r>
              <a:rPr lang="en-US"/>
              <a:t/>
            </a:r>
          </a:p>
          <a:p>
            <a:r>
              <a:rPr lang="en-US"/>
              <a:t>Du bist enttäuscht, weil du das ganze Spiel auf der Reservebank sitzen musstest, ist das so?</a:t>
            </a:r>
          </a:p>
          <a:p>
            <a:r>
              <a:rPr lang="en-US"/>
              <a:t/>
            </a:r>
          </a:p>
          <a:p>
            <a:r>
              <a:rPr lang="en-US"/>
              <a:t>nach einiger Zeit können wir unsere eigenen Worte nutzen Du langweilst dich heute mit uns, richtig?</a:t>
            </a:r>
          </a:p>
          <a:p>
            <a:r>
              <a:rPr lang="en-US"/>
              <a:t/>
            </a:r>
          </a:p>
          <a:p>
            <a:r>
              <a:rPr lang="en-US"/>
              <a:t>LAssen sie ihrem Kind Zeit , sich daran zu gewöhnen, aber zwingen sie es nicht, seine GEfühle mitzuteilen, sonst könnte es meinen, wir wollen es aushorchen!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Beschreibe was geschieht</a:t>
            </a:r>
          </a:p>
          <a:p>
            <a:r>
              <a:rPr lang="en-US"/>
              <a:t>2. Wie fühlst du dich</a:t>
            </a:r>
          </a:p>
          <a:p>
            <a:r>
              <a:rPr lang="en-US"/>
              <a:t>3. Erkläre warum du dich so fühlst</a:t>
            </a:r>
          </a:p>
          <a:p>
            <a:r>
              <a:rPr lang="en-US"/>
              <a:t/>
            </a:r>
          </a:p>
          <a:p>
            <a:r>
              <a:rPr lang="en-US"/>
              <a:t>Wenn du nicht anrufst</a:t>
            </a:r>
          </a:p>
          <a:p>
            <a:r>
              <a:rPr lang="en-US"/>
              <a:t>bin ich besorgt</a:t>
            </a:r>
          </a:p>
          <a:p>
            <a:r>
              <a:rPr lang="en-US"/>
              <a:t>weil ich nicht weiss, wo du bist</a:t>
            </a:r>
          </a:p>
          <a:p>
            <a:r>
              <a:rPr lang="en-US"/>
              <a:t/>
            </a:r>
          </a:p>
          <a:p>
            <a:r>
              <a:rPr lang="en-US"/>
              <a:t>Denken Sie mal drüber nach:</a:t>
            </a:r>
          </a:p>
          <a:p>
            <a:r>
              <a:rPr lang="en-US"/>
              <a:t>Wann haben Sie ihr Kind zuletzt ermutigt?</a:t>
            </a:r>
          </a:p>
          <a:p>
            <a:r>
              <a:rPr lang="en-US"/>
              <a:t/>
            </a:r>
          </a:p>
          <a:p>
            <a:r>
              <a:rPr lang="en-US"/>
              <a:t>Gelobt - Wenn wir loben bewerten wir</a:t>
            </a:r>
          </a:p>
          <a:p>
            <a:r>
              <a:rPr lang="en-US"/>
              <a:t/>
            </a:r>
          </a:p>
          <a:p>
            <a:r>
              <a:rPr lang="en-US"/>
              <a:t>Ermutigen - benutzen wir Worte mit denen wir etwas bemerken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Wissen und Fähigkeiten zu erwerben.</a:t>
            </a:r>
          </a:p>
          <a:p>
            <a:r>
              <a:rPr lang="en-US"/>
              <a:t>Unser Leben gestalten und uns gut entscheiden zu können.</a:t>
            </a:r>
          </a:p>
          <a:p>
            <a:r>
              <a:rPr lang="en-US"/>
              <a:t>Hilft uns, mit anderen Menschen besser zusammen zu arbeiten.</a:t>
            </a:r>
          </a:p>
          <a:p>
            <a:r>
              <a:rPr lang="en-US"/>
              <a:t>Ist ein Menschenrecht – befähigt Menschen, ihre politische, soziale, kulturelle und wirtschaftliche Situation zu verbessern.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Null Bock - man kann sie nicht zwingen, bleiben sie in Kontakt Beziehung ist wichtiger als alles andere</a:t>
            </a:r>
          </a:p>
          <a:p>
            <a:r>
              <a:rPr lang="en-US"/>
              <a:t/>
            </a:r>
          </a:p>
          <a:p>
            <a:r>
              <a:rPr lang="en-US"/>
              <a:t>Respektlosigkeit - Grenzen setzen, gemeinsam finden und Konsequenzen durchziehen</a:t>
            </a:r>
          </a:p>
          <a:p>
            <a:r>
              <a:rPr lang="en-US"/>
              <a:t/>
            </a:r>
          </a:p>
          <a:p>
            <a:r>
              <a:rPr lang="en-US"/>
              <a:t>Grenzen setzen - Als Eltern und durchziehen</a:t>
            </a:r>
          </a:p>
          <a:p>
            <a:r>
              <a:rPr lang="en-US"/>
              <a:t/>
            </a:r>
          </a:p>
          <a:p>
            <a:r>
              <a:rPr lang="en-US"/>
              <a:t>Schule - Machtkämpfe vermeiden, Möglichkeiten der Ermutigung suchen</a:t>
            </a:r>
          </a:p>
          <a:p>
            <a:r>
              <a:rPr lang="en-US"/>
              <a:t>Schule als Teamarbeit sehen. Lehrer - unterrichtet</a:t>
            </a:r>
          </a:p>
          <a:p>
            <a:r>
              <a:rPr lang="en-US"/>
              <a:t>Schüler - lernt</a:t>
            </a:r>
          </a:p>
          <a:p>
            <a:r>
              <a:rPr lang="en-US"/>
              <a:t>Eltern - schaffen Voraussetzungen, das mit Efolg gelernt werden kann.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11" Target="../media/image11.png" Type="http://schemas.openxmlformats.org/officeDocument/2006/relationships/image"/><Relationship Id="rId12" Target="../media/image12.pn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 Id="rId9" Target="../media/image9.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5.png" Type="http://schemas.openxmlformats.org/officeDocument/2006/relationships/image"/><Relationship Id="rId4" Target="../media/image16.png" Type="http://schemas.openxmlformats.org/officeDocument/2006/relationships/image"/><Relationship Id="rId5" Target="../media/image17.pn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5.png" Type="http://schemas.openxmlformats.org/officeDocument/2006/relationships/image"/><Relationship Id="rId4" Target="../media/image20.jpeg" Type="http://schemas.openxmlformats.org/officeDocument/2006/relationships/image"/><Relationship Id="rId5" Target="../media/image21.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3.jpeg" Type="http://schemas.openxmlformats.org/officeDocument/2006/relationships/image"/><Relationship Id="rId4" Target="../media/image24.jpeg" Type="http://schemas.openxmlformats.org/officeDocument/2006/relationships/image"/><Relationship Id="rId5" Target="../media/image25.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5.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5.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26.jpe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5.pn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5.pn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27.jpe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5.pn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5.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5.pn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28.jpe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5.pn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EF0ED"/>
        </a:solidFill>
      </p:bgPr>
    </p:bg>
    <p:spTree>
      <p:nvGrpSpPr>
        <p:cNvPr id="1" name=""/>
        <p:cNvGrpSpPr/>
        <p:nvPr/>
      </p:nvGrpSpPr>
      <p:grpSpPr>
        <a:xfrm>
          <a:off x="0" y="0"/>
          <a:ext cx="0" cy="0"/>
          <a:chOff x="0" y="0"/>
          <a:chExt cx="0" cy="0"/>
        </a:xfrm>
      </p:grpSpPr>
      <p:sp>
        <p:nvSpPr>
          <p:cNvPr name="Freeform 2" id="2"/>
          <p:cNvSpPr/>
          <p:nvPr/>
        </p:nvSpPr>
        <p:spPr>
          <a:xfrm flipH="false" flipV="false" rot="0">
            <a:off x="530934" y="601122"/>
            <a:ext cx="10614526" cy="3538175"/>
          </a:xfrm>
          <a:custGeom>
            <a:avLst/>
            <a:gdLst/>
            <a:ahLst/>
            <a:cxnLst/>
            <a:rect r="r" b="b" t="t" l="l"/>
            <a:pathLst>
              <a:path h="3538175" w="10614526">
                <a:moveTo>
                  <a:pt x="0" y="0"/>
                </a:moveTo>
                <a:lnTo>
                  <a:pt x="10614526" y="0"/>
                </a:lnTo>
                <a:lnTo>
                  <a:pt x="10614526" y="3538175"/>
                </a:lnTo>
                <a:lnTo>
                  <a:pt x="0" y="3538175"/>
                </a:lnTo>
                <a:lnTo>
                  <a:pt x="0" y="0"/>
                </a:lnTo>
                <a:close/>
              </a:path>
            </a:pathLst>
          </a:custGeom>
          <a:blipFill>
            <a:blip r:embed="rId2"/>
            <a:stretch>
              <a:fillRect l="0" t="0" r="0" b="0"/>
            </a:stretch>
          </a:blipFill>
        </p:spPr>
      </p:sp>
      <p:sp>
        <p:nvSpPr>
          <p:cNvPr name="TextBox 3" id="3"/>
          <p:cNvSpPr txBox="true"/>
          <p:nvPr/>
        </p:nvSpPr>
        <p:spPr>
          <a:xfrm rot="0">
            <a:off x="3375087" y="5263236"/>
            <a:ext cx="11537826" cy="1671319"/>
          </a:xfrm>
          <a:prstGeom prst="rect">
            <a:avLst/>
          </a:prstGeom>
        </p:spPr>
        <p:txBody>
          <a:bodyPr anchor="t" rtlCol="false" tIns="0" lIns="0" bIns="0" rIns="0">
            <a:spAutoFit/>
          </a:bodyPr>
          <a:lstStyle/>
          <a:p>
            <a:pPr algn="ctr">
              <a:lnSpc>
                <a:spcPts val="12880"/>
              </a:lnSpc>
            </a:pPr>
            <a:r>
              <a:rPr lang="en-US" sz="9200">
                <a:solidFill>
                  <a:srgbClr val="70797B"/>
                </a:solidFill>
                <a:latin typeface="Telegraf"/>
              </a:rPr>
              <a:t>Herzlich Willkommen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36929" y="453607"/>
            <a:ext cx="13068661" cy="2589886"/>
            <a:chOff x="0" y="0"/>
            <a:chExt cx="17424882" cy="3453182"/>
          </a:xfrm>
        </p:grpSpPr>
        <p:sp>
          <p:nvSpPr>
            <p:cNvPr name="Freeform 3" id="3"/>
            <p:cNvSpPr/>
            <p:nvPr/>
          </p:nvSpPr>
          <p:spPr>
            <a:xfrm flipH="false" flipV="true" rot="0">
              <a:off x="3816284" y="0"/>
              <a:ext cx="13608598" cy="3453182"/>
            </a:xfrm>
            <a:custGeom>
              <a:avLst/>
              <a:gdLst/>
              <a:ahLst/>
              <a:cxnLst/>
              <a:rect r="r" b="b" t="t" l="l"/>
              <a:pathLst>
                <a:path h="3453182" w="13608598">
                  <a:moveTo>
                    <a:pt x="0" y="3453182"/>
                  </a:moveTo>
                  <a:lnTo>
                    <a:pt x="13608598" y="3453182"/>
                  </a:lnTo>
                  <a:lnTo>
                    <a:pt x="13608598" y="0"/>
                  </a:lnTo>
                  <a:lnTo>
                    <a:pt x="0" y="0"/>
                  </a:lnTo>
                  <a:lnTo>
                    <a:pt x="0" y="345318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5407033" y="406203"/>
              <a:ext cx="12017849" cy="2593151"/>
            </a:xfrm>
            <a:prstGeom prst="rect">
              <a:avLst/>
            </a:prstGeom>
          </p:spPr>
          <p:txBody>
            <a:bodyPr anchor="t" rtlCol="false" tIns="0" lIns="0" bIns="0" rIns="0">
              <a:spAutoFit/>
            </a:bodyPr>
            <a:lstStyle/>
            <a:p>
              <a:pPr>
                <a:lnSpc>
                  <a:spcPts val="3971"/>
                </a:lnSpc>
              </a:pPr>
              <a:r>
                <a:rPr lang="en-US" sz="2836">
                  <a:solidFill>
                    <a:srgbClr val="000000"/>
                  </a:solidFill>
                  <a:latin typeface="Canva Sans"/>
                </a:rPr>
                <a:t>Hey Sis wir sind jetzt mit der Squad in der City Tom ist auch dabei        der ist so ein noob Egal Wir treffen uns bei Deniz Imbiss zum abchillen Kannst du da hinkommen?</a:t>
              </a:r>
            </a:p>
          </p:txBody>
        </p:sp>
        <p:sp>
          <p:nvSpPr>
            <p:cNvPr name="Freeform 5" id="5"/>
            <p:cNvSpPr/>
            <p:nvPr/>
          </p:nvSpPr>
          <p:spPr>
            <a:xfrm flipH="false" flipV="false" rot="0">
              <a:off x="8882741" y="1099172"/>
              <a:ext cx="534091" cy="627419"/>
            </a:xfrm>
            <a:custGeom>
              <a:avLst/>
              <a:gdLst/>
              <a:ahLst/>
              <a:cxnLst/>
              <a:rect r="r" b="b" t="t" l="l"/>
              <a:pathLst>
                <a:path h="627419" w="534091">
                  <a:moveTo>
                    <a:pt x="0" y="0"/>
                  </a:moveTo>
                  <a:lnTo>
                    <a:pt x="534091" y="0"/>
                  </a:lnTo>
                  <a:lnTo>
                    <a:pt x="534091" y="627419"/>
                  </a:lnTo>
                  <a:lnTo>
                    <a:pt x="0" y="627419"/>
                  </a:lnTo>
                  <a:lnTo>
                    <a:pt x="0" y="0"/>
                  </a:lnTo>
                  <a:close/>
                </a:path>
              </a:pathLst>
            </a:custGeom>
            <a:blipFill>
              <a:blip r:embed="rId4"/>
              <a:stretch>
                <a:fillRect l="0" t="0" r="0" b="0"/>
              </a:stretch>
            </a:blipFill>
          </p:spPr>
        </p:sp>
        <p:sp>
          <p:nvSpPr>
            <p:cNvPr name="Freeform 6" id="6"/>
            <p:cNvSpPr/>
            <p:nvPr/>
          </p:nvSpPr>
          <p:spPr>
            <a:xfrm flipH="false" flipV="false" rot="0">
              <a:off x="0" y="159041"/>
              <a:ext cx="3135099" cy="3135099"/>
            </a:xfrm>
            <a:custGeom>
              <a:avLst/>
              <a:gdLst/>
              <a:ahLst/>
              <a:cxnLst/>
              <a:rect r="r" b="b" t="t" l="l"/>
              <a:pathLst>
                <a:path h="3135099" w="3135099">
                  <a:moveTo>
                    <a:pt x="0" y="0"/>
                  </a:moveTo>
                  <a:lnTo>
                    <a:pt x="3135099" y="0"/>
                  </a:lnTo>
                  <a:lnTo>
                    <a:pt x="3135099" y="3135099"/>
                  </a:lnTo>
                  <a:lnTo>
                    <a:pt x="0" y="31350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grpSp>
        <p:nvGrpSpPr>
          <p:cNvPr name="Group 7" id="7"/>
          <p:cNvGrpSpPr/>
          <p:nvPr/>
        </p:nvGrpSpPr>
        <p:grpSpPr>
          <a:xfrm rot="0">
            <a:off x="1411309" y="3818660"/>
            <a:ext cx="11978742" cy="2058052"/>
            <a:chOff x="0" y="0"/>
            <a:chExt cx="15971656" cy="2744069"/>
          </a:xfrm>
        </p:grpSpPr>
        <p:sp>
          <p:nvSpPr>
            <p:cNvPr name="Freeform 8" id="8"/>
            <p:cNvSpPr/>
            <p:nvPr/>
          </p:nvSpPr>
          <p:spPr>
            <a:xfrm flipH="true" flipV="true" rot="0">
              <a:off x="1900826" y="0"/>
              <a:ext cx="10814065" cy="2744069"/>
            </a:xfrm>
            <a:custGeom>
              <a:avLst/>
              <a:gdLst/>
              <a:ahLst/>
              <a:cxnLst/>
              <a:rect r="r" b="b" t="t" l="l"/>
              <a:pathLst>
                <a:path h="2744069" w="10814065">
                  <a:moveTo>
                    <a:pt x="10814066" y="2744069"/>
                  </a:moveTo>
                  <a:lnTo>
                    <a:pt x="0" y="2744069"/>
                  </a:lnTo>
                  <a:lnTo>
                    <a:pt x="0" y="0"/>
                  </a:lnTo>
                  <a:lnTo>
                    <a:pt x="10814066" y="0"/>
                  </a:lnTo>
                  <a:lnTo>
                    <a:pt x="10814066" y="2744069"/>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3227587" y="0"/>
              <a:ext cx="2744069" cy="2744069"/>
            </a:xfrm>
            <a:custGeom>
              <a:avLst/>
              <a:gdLst/>
              <a:ahLst/>
              <a:cxnLst/>
              <a:rect r="r" b="b" t="t" l="l"/>
              <a:pathLst>
                <a:path h="2744069" w="2744069">
                  <a:moveTo>
                    <a:pt x="0" y="0"/>
                  </a:moveTo>
                  <a:lnTo>
                    <a:pt x="2744069" y="0"/>
                  </a:lnTo>
                  <a:lnTo>
                    <a:pt x="2744069" y="2744069"/>
                  </a:lnTo>
                  <a:lnTo>
                    <a:pt x="0" y="274406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10462654" y="903539"/>
              <a:ext cx="855004" cy="936990"/>
            </a:xfrm>
            <a:custGeom>
              <a:avLst/>
              <a:gdLst/>
              <a:ahLst/>
              <a:cxnLst/>
              <a:rect r="r" b="b" t="t" l="l"/>
              <a:pathLst>
                <a:path h="936990" w="855004">
                  <a:moveTo>
                    <a:pt x="0" y="0"/>
                  </a:moveTo>
                  <a:lnTo>
                    <a:pt x="855004" y="0"/>
                  </a:lnTo>
                  <a:lnTo>
                    <a:pt x="855004" y="936991"/>
                  </a:lnTo>
                  <a:lnTo>
                    <a:pt x="0" y="936991"/>
                  </a:lnTo>
                  <a:lnTo>
                    <a:pt x="0" y="0"/>
                  </a:lnTo>
                  <a:close/>
                </a:path>
              </a:pathLst>
            </a:custGeom>
            <a:blipFill>
              <a:blip r:embed="rId11"/>
              <a:stretch>
                <a:fillRect l="0" t="0" r="0" b="0"/>
              </a:stretch>
            </a:blipFill>
          </p:spPr>
        </p:sp>
        <p:sp>
          <p:nvSpPr>
            <p:cNvPr name="TextBox 11" id="11"/>
            <p:cNvSpPr txBox="true"/>
            <p:nvPr/>
          </p:nvSpPr>
          <p:spPr>
            <a:xfrm rot="0">
              <a:off x="0" y="1044737"/>
              <a:ext cx="12714892" cy="597444"/>
            </a:xfrm>
            <a:prstGeom prst="rect">
              <a:avLst/>
            </a:prstGeom>
          </p:spPr>
          <p:txBody>
            <a:bodyPr anchor="t" rtlCol="false" tIns="0" lIns="0" bIns="0" rIns="0">
              <a:spAutoFit/>
            </a:bodyPr>
            <a:lstStyle/>
            <a:p>
              <a:pPr algn="ctr">
                <a:lnSpc>
                  <a:spcPts val="3754"/>
                </a:lnSpc>
              </a:pPr>
              <a:r>
                <a:rPr lang="en-US" sz="2681">
                  <a:solidFill>
                    <a:srgbClr val="000000"/>
                  </a:solidFill>
                  <a:latin typeface="Canva Sans"/>
                </a:rPr>
                <a:t>Äh... meinst du mich? Hier ist Mama</a:t>
              </a:r>
            </a:p>
          </p:txBody>
        </p:sp>
      </p:grpSp>
      <p:grpSp>
        <p:nvGrpSpPr>
          <p:cNvPr name="Group 12" id="12"/>
          <p:cNvGrpSpPr/>
          <p:nvPr/>
        </p:nvGrpSpPr>
        <p:grpSpPr>
          <a:xfrm rot="0">
            <a:off x="2666914" y="6906976"/>
            <a:ext cx="11090615" cy="2351324"/>
            <a:chOff x="0" y="0"/>
            <a:chExt cx="14787486" cy="3135099"/>
          </a:xfrm>
        </p:grpSpPr>
        <p:sp>
          <p:nvSpPr>
            <p:cNvPr name="Freeform 13" id="13"/>
            <p:cNvSpPr/>
            <p:nvPr/>
          </p:nvSpPr>
          <p:spPr>
            <a:xfrm flipH="false" flipV="true" rot="0">
              <a:off x="4428754" y="298938"/>
              <a:ext cx="10358732" cy="2628528"/>
            </a:xfrm>
            <a:custGeom>
              <a:avLst/>
              <a:gdLst/>
              <a:ahLst/>
              <a:cxnLst/>
              <a:rect r="r" b="b" t="t" l="l"/>
              <a:pathLst>
                <a:path h="2628528" w="10358732">
                  <a:moveTo>
                    <a:pt x="0" y="2628528"/>
                  </a:moveTo>
                  <a:lnTo>
                    <a:pt x="10358732" y="2628528"/>
                  </a:lnTo>
                  <a:lnTo>
                    <a:pt x="10358732" y="0"/>
                  </a:lnTo>
                  <a:lnTo>
                    <a:pt x="0" y="0"/>
                  </a:lnTo>
                  <a:lnTo>
                    <a:pt x="0" y="2628528"/>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0">
              <a:off x="0" y="0"/>
              <a:ext cx="3135099" cy="3135099"/>
            </a:xfrm>
            <a:custGeom>
              <a:avLst/>
              <a:gdLst/>
              <a:ahLst/>
              <a:cxnLst/>
              <a:rect r="r" b="b" t="t" l="l"/>
              <a:pathLst>
                <a:path h="3135099" w="3135099">
                  <a:moveTo>
                    <a:pt x="0" y="0"/>
                  </a:moveTo>
                  <a:lnTo>
                    <a:pt x="3135099" y="0"/>
                  </a:lnTo>
                  <a:lnTo>
                    <a:pt x="3135099" y="3135099"/>
                  </a:lnTo>
                  <a:lnTo>
                    <a:pt x="0" y="31350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5" id="15"/>
            <p:cNvSpPr/>
            <p:nvPr/>
          </p:nvSpPr>
          <p:spPr>
            <a:xfrm flipH="false" flipV="false" rot="0">
              <a:off x="12597097" y="1260822"/>
              <a:ext cx="656771" cy="729745"/>
            </a:xfrm>
            <a:custGeom>
              <a:avLst/>
              <a:gdLst/>
              <a:ahLst/>
              <a:cxnLst/>
              <a:rect r="r" b="b" t="t" l="l"/>
              <a:pathLst>
                <a:path h="729745" w="656771">
                  <a:moveTo>
                    <a:pt x="0" y="0"/>
                  </a:moveTo>
                  <a:lnTo>
                    <a:pt x="656771" y="0"/>
                  </a:lnTo>
                  <a:lnTo>
                    <a:pt x="656771" y="729745"/>
                  </a:lnTo>
                  <a:lnTo>
                    <a:pt x="0" y="729745"/>
                  </a:lnTo>
                  <a:lnTo>
                    <a:pt x="0" y="0"/>
                  </a:lnTo>
                  <a:close/>
                </a:path>
              </a:pathLst>
            </a:custGeom>
            <a:blipFill>
              <a:blip r:embed="rId12"/>
              <a:stretch>
                <a:fillRect l="0" t="0" r="0" b="0"/>
              </a:stretch>
            </a:blipFill>
          </p:spPr>
        </p:sp>
        <p:sp>
          <p:nvSpPr>
            <p:cNvPr name="TextBox 16" id="16"/>
            <p:cNvSpPr txBox="true"/>
            <p:nvPr/>
          </p:nvSpPr>
          <p:spPr>
            <a:xfrm rot="0">
              <a:off x="5939518" y="1325065"/>
              <a:ext cx="6985964" cy="665502"/>
            </a:xfrm>
            <a:prstGeom prst="rect">
              <a:avLst/>
            </a:prstGeom>
          </p:spPr>
          <p:txBody>
            <a:bodyPr anchor="t" rtlCol="false" tIns="0" lIns="0" bIns="0" rIns="0">
              <a:spAutoFit/>
            </a:bodyPr>
            <a:lstStyle/>
            <a:p>
              <a:pPr>
                <a:lnSpc>
                  <a:spcPts val="4251"/>
                </a:lnSpc>
              </a:pPr>
              <a:r>
                <a:rPr lang="en-US" sz="3036">
                  <a:solidFill>
                    <a:srgbClr val="000000"/>
                  </a:solidFill>
                  <a:latin typeface="Canva Sans"/>
                </a:rPr>
                <a:t>Obvi also kommst wäre lit </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4947007" cy="10287000"/>
          </a:xfrm>
          <a:custGeom>
            <a:avLst/>
            <a:gdLst/>
            <a:ahLst/>
            <a:cxnLst/>
            <a:rect r="r" b="b" t="t" l="l"/>
            <a:pathLst>
              <a:path h="10287000" w="4947007">
                <a:moveTo>
                  <a:pt x="0" y="0"/>
                </a:moveTo>
                <a:lnTo>
                  <a:pt x="4947007" y="0"/>
                </a:lnTo>
                <a:lnTo>
                  <a:pt x="4947007" y="10287000"/>
                </a:lnTo>
                <a:lnTo>
                  <a:pt x="0" y="10287000"/>
                </a:lnTo>
                <a:lnTo>
                  <a:pt x="0" y="0"/>
                </a:lnTo>
                <a:close/>
              </a:path>
            </a:pathLst>
          </a:custGeom>
          <a:blipFill>
            <a:blip r:embed="rId2"/>
            <a:stretch>
              <a:fillRect l="-27991" t="0" r="-27991" b="0"/>
            </a:stretch>
          </a:blipFill>
        </p:spPr>
      </p:sp>
      <p:sp>
        <p:nvSpPr>
          <p:cNvPr name="TextBox 3" id="3"/>
          <p:cNvSpPr txBox="true"/>
          <p:nvPr/>
        </p:nvSpPr>
        <p:spPr>
          <a:xfrm rot="0">
            <a:off x="291783" y="219075"/>
            <a:ext cx="10344318" cy="809625"/>
          </a:xfrm>
          <a:prstGeom prst="rect">
            <a:avLst/>
          </a:prstGeom>
        </p:spPr>
        <p:txBody>
          <a:bodyPr anchor="t" rtlCol="false" tIns="0" lIns="0" bIns="0" rIns="0">
            <a:spAutoFit/>
          </a:bodyPr>
          <a:lstStyle/>
          <a:p>
            <a:pPr>
              <a:lnSpc>
                <a:spcPts val="6000"/>
              </a:lnSpc>
            </a:pPr>
            <a:r>
              <a:rPr lang="en-US" sz="5000">
                <a:solidFill>
                  <a:srgbClr val="FFFFFF"/>
                </a:solidFill>
                <a:latin typeface="Poppins"/>
              </a:rPr>
              <a:t>Nicole Kersten</a:t>
            </a:r>
          </a:p>
        </p:txBody>
      </p:sp>
      <p:sp>
        <p:nvSpPr>
          <p:cNvPr name="TextBox 4" id="4"/>
          <p:cNvSpPr txBox="true"/>
          <p:nvPr/>
        </p:nvSpPr>
        <p:spPr>
          <a:xfrm rot="0">
            <a:off x="291783" y="1184254"/>
            <a:ext cx="3420666" cy="1780540"/>
          </a:xfrm>
          <a:prstGeom prst="rect">
            <a:avLst/>
          </a:prstGeom>
        </p:spPr>
        <p:txBody>
          <a:bodyPr anchor="t" rtlCol="false" tIns="0" lIns="0" bIns="0" rIns="0">
            <a:spAutoFit/>
          </a:bodyPr>
          <a:lstStyle/>
          <a:p>
            <a:pPr algn="just">
              <a:lnSpc>
                <a:spcPts val="4759"/>
              </a:lnSpc>
            </a:pPr>
            <a:r>
              <a:rPr lang="en-US" sz="3399">
                <a:solidFill>
                  <a:srgbClr val="FFFFFF"/>
                </a:solidFill>
                <a:latin typeface="Canva Sans"/>
              </a:rPr>
              <a:t>Psych. Beraterin</a:t>
            </a:r>
          </a:p>
          <a:p>
            <a:pPr algn="just">
              <a:lnSpc>
                <a:spcPts val="4759"/>
              </a:lnSpc>
            </a:pPr>
            <a:r>
              <a:rPr lang="en-US" sz="3399">
                <a:solidFill>
                  <a:srgbClr val="FFFFFF"/>
                </a:solidFill>
                <a:latin typeface="Canva Sans"/>
              </a:rPr>
              <a:t>Syst. Coach</a:t>
            </a:r>
          </a:p>
          <a:p>
            <a:pPr algn="just">
              <a:lnSpc>
                <a:spcPts val="4759"/>
              </a:lnSpc>
            </a:pPr>
            <a:r>
              <a:rPr lang="en-US" sz="3399">
                <a:solidFill>
                  <a:srgbClr val="FFFFFF"/>
                </a:solidFill>
                <a:latin typeface="Canva Sans"/>
              </a:rPr>
              <a:t>Jugendtrainerin</a:t>
            </a:r>
          </a:p>
        </p:txBody>
      </p:sp>
      <p:sp>
        <p:nvSpPr>
          <p:cNvPr name="TextBox 5" id="5"/>
          <p:cNvSpPr txBox="true"/>
          <p:nvPr/>
        </p:nvSpPr>
        <p:spPr>
          <a:xfrm rot="0">
            <a:off x="6898594" y="363834"/>
            <a:ext cx="2433861" cy="887095"/>
          </a:xfrm>
          <a:prstGeom prst="rect">
            <a:avLst/>
          </a:prstGeom>
        </p:spPr>
        <p:txBody>
          <a:bodyPr anchor="t" rtlCol="false" tIns="0" lIns="0" bIns="0" rIns="0">
            <a:spAutoFit/>
          </a:bodyPr>
          <a:lstStyle/>
          <a:p>
            <a:pPr algn="ctr">
              <a:lnSpc>
                <a:spcPts val="7279"/>
              </a:lnSpc>
            </a:pPr>
            <a:r>
              <a:rPr lang="en-US" sz="5199">
                <a:solidFill>
                  <a:srgbClr val="8B8887"/>
                </a:solidFill>
                <a:latin typeface="Canva Sans Bold"/>
              </a:rPr>
              <a:t>Agenda</a:t>
            </a:r>
          </a:p>
        </p:txBody>
      </p:sp>
      <p:sp>
        <p:nvSpPr>
          <p:cNvPr name="TextBox 6" id="6"/>
          <p:cNvSpPr txBox="true"/>
          <p:nvPr/>
        </p:nvSpPr>
        <p:spPr>
          <a:xfrm rot="0">
            <a:off x="6898594" y="1722031"/>
            <a:ext cx="8593346" cy="504825"/>
          </a:xfrm>
          <a:prstGeom prst="rect">
            <a:avLst/>
          </a:prstGeom>
        </p:spPr>
        <p:txBody>
          <a:bodyPr anchor="t" rtlCol="false" tIns="0" lIns="0" bIns="0" rIns="0">
            <a:spAutoFit/>
          </a:bodyPr>
          <a:lstStyle/>
          <a:p>
            <a:pPr>
              <a:lnSpc>
                <a:spcPts val="3600"/>
              </a:lnSpc>
            </a:pPr>
            <a:r>
              <a:rPr lang="en-US" sz="3000" spc="-30">
                <a:solidFill>
                  <a:srgbClr val="8B8887"/>
                </a:solidFill>
                <a:latin typeface="Telegraf Bold"/>
              </a:rPr>
              <a:t>Wissen über die Pubertät</a:t>
            </a:r>
          </a:p>
        </p:txBody>
      </p:sp>
      <p:sp>
        <p:nvSpPr>
          <p:cNvPr name="TextBox 7" id="7"/>
          <p:cNvSpPr txBox="true"/>
          <p:nvPr/>
        </p:nvSpPr>
        <p:spPr>
          <a:xfrm rot="0">
            <a:off x="6898594" y="2190343"/>
            <a:ext cx="8593346" cy="824865"/>
          </a:xfrm>
          <a:prstGeom prst="rect">
            <a:avLst/>
          </a:prstGeom>
        </p:spPr>
        <p:txBody>
          <a:bodyPr anchor="t" rtlCol="false" tIns="0" lIns="0" bIns="0" rIns="0">
            <a:spAutoFit/>
          </a:bodyPr>
          <a:lstStyle/>
          <a:p>
            <a:pPr marL="518160" indent="-259080" lvl="1">
              <a:lnSpc>
                <a:spcPts val="3359"/>
              </a:lnSpc>
              <a:buFont typeface="Arial"/>
              <a:buChar char="•"/>
            </a:pPr>
            <a:r>
              <a:rPr lang="en-US" sz="2400">
                <a:solidFill>
                  <a:srgbClr val="1B1B1B"/>
                </a:solidFill>
                <a:latin typeface="HK Grotesk Light"/>
              </a:rPr>
              <a:t>Biologisch - Was passiert im Gehirn</a:t>
            </a:r>
          </a:p>
          <a:p>
            <a:pPr marL="518160" indent="-259080" lvl="1">
              <a:lnSpc>
                <a:spcPts val="3359"/>
              </a:lnSpc>
              <a:buFont typeface="Arial"/>
              <a:buChar char="•"/>
            </a:pPr>
            <a:r>
              <a:rPr lang="en-US" sz="2400">
                <a:solidFill>
                  <a:srgbClr val="1B1B1B"/>
                </a:solidFill>
                <a:latin typeface="HK Grotesk Light"/>
              </a:rPr>
              <a:t>Sozial - Was ist wichtig für diese Entwicklungsphase</a:t>
            </a:r>
          </a:p>
        </p:txBody>
      </p:sp>
      <p:sp>
        <p:nvSpPr>
          <p:cNvPr name="AutoShape 8" id="8"/>
          <p:cNvSpPr/>
          <p:nvPr/>
        </p:nvSpPr>
        <p:spPr>
          <a:xfrm>
            <a:off x="5780262" y="2008154"/>
            <a:ext cx="551602" cy="0"/>
          </a:xfrm>
          <a:prstGeom prst="line">
            <a:avLst/>
          </a:prstGeom>
          <a:ln cap="flat" w="76200">
            <a:solidFill>
              <a:srgbClr val="E8AE8E"/>
            </a:solidFill>
            <a:prstDash val="solid"/>
            <a:headEnd type="none" len="sm" w="sm"/>
            <a:tailEnd type="none" len="sm" w="sm"/>
          </a:ln>
        </p:spPr>
      </p:sp>
      <p:grpSp>
        <p:nvGrpSpPr>
          <p:cNvPr name="Group 9" id="9"/>
          <p:cNvGrpSpPr/>
          <p:nvPr/>
        </p:nvGrpSpPr>
        <p:grpSpPr>
          <a:xfrm rot="0">
            <a:off x="5780262" y="3344019"/>
            <a:ext cx="8032639" cy="1243965"/>
            <a:chOff x="0" y="0"/>
            <a:chExt cx="10710185" cy="1658620"/>
          </a:xfrm>
        </p:grpSpPr>
        <p:sp>
          <p:nvSpPr>
            <p:cNvPr name="TextBox 10" id="10"/>
            <p:cNvSpPr txBox="true"/>
            <p:nvPr/>
          </p:nvSpPr>
          <p:spPr>
            <a:xfrm rot="0">
              <a:off x="1491109" y="-47625"/>
              <a:ext cx="9219076" cy="657225"/>
            </a:xfrm>
            <a:prstGeom prst="rect">
              <a:avLst/>
            </a:prstGeom>
          </p:spPr>
          <p:txBody>
            <a:bodyPr anchor="t" rtlCol="false" tIns="0" lIns="0" bIns="0" rIns="0">
              <a:spAutoFit/>
            </a:bodyPr>
            <a:lstStyle/>
            <a:p>
              <a:pPr>
                <a:lnSpc>
                  <a:spcPts val="3600"/>
                </a:lnSpc>
              </a:pPr>
              <a:r>
                <a:rPr lang="en-US" sz="3000" spc="-30">
                  <a:solidFill>
                    <a:srgbClr val="8B8887"/>
                  </a:solidFill>
                  <a:latin typeface="Telegraf Bold"/>
                </a:rPr>
                <a:t>Erziehungsstile</a:t>
              </a:r>
            </a:p>
          </p:txBody>
        </p:sp>
        <p:sp>
          <p:nvSpPr>
            <p:cNvPr name="TextBox 11" id="11"/>
            <p:cNvSpPr txBox="true"/>
            <p:nvPr/>
          </p:nvSpPr>
          <p:spPr>
            <a:xfrm rot="0">
              <a:off x="1491109" y="574675"/>
              <a:ext cx="9219076" cy="1083945"/>
            </a:xfrm>
            <a:prstGeom prst="rect">
              <a:avLst/>
            </a:prstGeom>
          </p:spPr>
          <p:txBody>
            <a:bodyPr anchor="t" rtlCol="false" tIns="0" lIns="0" bIns="0" rIns="0">
              <a:spAutoFit/>
            </a:bodyPr>
            <a:lstStyle/>
            <a:p>
              <a:pPr marL="518160" indent="-259080" lvl="1">
                <a:lnSpc>
                  <a:spcPts val="3359"/>
                </a:lnSpc>
                <a:buFont typeface="Arial"/>
                <a:buChar char="•"/>
              </a:pPr>
              <a:r>
                <a:rPr lang="en-US" sz="2400">
                  <a:solidFill>
                    <a:srgbClr val="1B1B1B"/>
                  </a:solidFill>
                  <a:latin typeface="HK Grotesk Light"/>
                </a:rPr>
                <a:t>Welche gibt es und welchem folge ich?</a:t>
              </a:r>
            </a:p>
            <a:p>
              <a:pPr marL="518160" indent="-259080" lvl="1">
                <a:lnSpc>
                  <a:spcPts val="3359"/>
                </a:lnSpc>
                <a:buFont typeface="Arial"/>
                <a:buChar char="•"/>
              </a:pPr>
              <a:r>
                <a:rPr lang="en-US" sz="2400">
                  <a:solidFill>
                    <a:srgbClr val="1B1B1B"/>
                  </a:solidFill>
                  <a:latin typeface="HK Grotesk Light"/>
                </a:rPr>
                <a:t>Welchen empfehle ich</a:t>
              </a:r>
            </a:p>
          </p:txBody>
        </p:sp>
        <p:sp>
          <p:nvSpPr>
            <p:cNvPr name="AutoShape 12" id="12"/>
            <p:cNvSpPr/>
            <p:nvPr/>
          </p:nvSpPr>
          <p:spPr>
            <a:xfrm>
              <a:off x="0" y="264960"/>
              <a:ext cx="735470" cy="0"/>
            </a:xfrm>
            <a:prstGeom prst="line">
              <a:avLst/>
            </a:prstGeom>
            <a:ln cap="flat" w="101600">
              <a:solidFill>
                <a:srgbClr val="E8AE8E"/>
              </a:solidFill>
              <a:prstDash val="solid"/>
              <a:headEnd type="none" len="sm" w="sm"/>
              <a:tailEnd type="none" len="sm" w="sm"/>
            </a:ln>
          </p:spPr>
        </p:sp>
      </p:grpSp>
      <p:grpSp>
        <p:nvGrpSpPr>
          <p:cNvPr name="Group 13" id="13"/>
          <p:cNvGrpSpPr/>
          <p:nvPr/>
        </p:nvGrpSpPr>
        <p:grpSpPr>
          <a:xfrm rot="0">
            <a:off x="5780262" y="4996577"/>
            <a:ext cx="8032639" cy="1663065"/>
            <a:chOff x="0" y="0"/>
            <a:chExt cx="10710185" cy="2217420"/>
          </a:xfrm>
        </p:grpSpPr>
        <p:sp>
          <p:nvSpPr>
            <p:cNvPr name="TextBox 14" id="14"/>
            <p:cNvSpPr txBox="true"/>
            <p:nvPr/>
          </p:nvSpPr>
          <p:spPr>
            <a:xfrm rot="0">
              <a:off x="1491109" y="-47625"/>
              <a:ext cx="9219076" cy="657225"/>
            </a:xfrm>
            <a:prstGeom prst="rect">
              <a:avLst/>
            </a:prstGeom>
          </p:spPr>
          <p:txBody>
            <a:bodyPr anchor="t" rtlCol="false" tIns="0" lIns="0" bIns="0" rIns="0">
              <a:spAutoFit/>
            </a:bodyPr>
            <a:lstStyle/>
            <a:p>
              <a:pPr>
                <a:lnSpc>
                  <a:spcPts val="3600"/>
                </a:lnSpc>
              </a:pPr>
              <a:r>
                <a:rPr lang="en-US" sz="3000" spc="-30">
                  <a:solidFill>
                    <a:srgbClr val="8B8887"/>
                  </a:solidFill>
                  <a:latin typeface="Telegraf Bold"/>
                </a:rPr>
                <a:t>Kommunikation &amp; Bindung</a:t>
              </a:r>
            </a:p>
          </p:txBody>
        </p:sp>
        <p:sp>
          <p:nvSpPr>
            <p:cNvPr name="TextBox 15" id="15"/>
            <p:cNvSpPr txBox="true"/>
            <p:nvPr/>
          </p:nvSpPr>
          <p:spPr>
            <a:xfrm rot="0">
              <a:off x="1491109" y="574675"/>
              <a:ext cx="9219076" cy="1642745"/>
            </a:xfrm>
            <a:prstGeom prst="rect">
              <a:avLst/>
            </a:prstGeom>
          </p:spPr>
          <p:txBody>
            <a:bodyPr anchor="t" rtlCol="false" tIns="0" lIns="0" bIns="0" rIns="0">
              <a:spAutoFit/>
            </a:bodyPr>
            <a:lstStyle/>
            <a:p>
              <a:pPr marL="518160" indent="-259080" lvl="1">
                <a:lnSpc>
                  <a:spcPts val="3359"/>
                </a:lnSpc>
                <a:buFont typeface="Arial"/>
                <a:buChar char="•"/>
              </a:pPr>
              <a:r>
                <a:rPr lang="en-US" sz="2400">
                  <a:solidFill>
                    <a:srgbClr val="1B1B1B"/>
                  </a:solidFill>
                  <a:latin typeface="HK Grotesk Light"/>
                </a:rPr>
                <a:t>Wessen Problem ist es</a:t>
              </a:r>
            </a:p>
            <a:p>
              <a:pPr marL="518160" indent="-259080" lvl="1">
                <a:lnSpc>
                  <a:spcPts val="3359"/>
                </a:lnSpc>
                <a:buFont typeface="Arial"/>
                <a:buChar char="•"/>
              </a:pPr>
              <a:r>
                <a:rPr lang="en-US" sz="2400">
                  <a:solidFill>
                    <a:srgbClr val="1B1B1B"/>
                  </a:solidFill>
                  <a:latin typeface="HK Grotesk Light"/>
                </a:rPr>
                <a:t>Wie kommuniziere ich, dass mein Kind zuhört</a:t>
              </a:r>
            </a:p>
            <a:p>
              <a:pPr>
                <a:lnSpc>
                  <a:spcPts val="3359"/>
                </a:lnSpc>
              </a:pPr>
            </a:p>
          </p:txBody>
        </p:sp>
        <p:sp>
          <p:nvSpPr>
            <p:cNvPr name="AutoShape 16" id="16"/>
            <p:cNvSpPr/>
            <p:nvPr/>
          </p:nvSpPr>
          <p:spPr>
            <a:xfrm>
              <a:off x="0" y="50800"/>
              <a:ext cx="735470" cy="0"/>
            </a:xfrm>
            <a:prstGeom prst="line">
              <a:avLst/>
            </a:prstGeom>
            <a:ln cap="flat" w="101600">
              <a:solidFill>
                <a:srgbClr val="E8AE8E"/>
              </a:solidFill>
              <a:prstDash val="solid"/>
              <a:headEnd type="none" len="sm" w="sm"/>
              <a:tailEnd type="none" len="sm" w="sm"/>
            </a:ln>
          </p:spPr>
        </p:sp>
      </p:grpSp>
      <p:grpSp>
        <p:nvGrpSpPr>
          <p:cNvPr name="Group 17" id="17"/>
          <p:cNvGrpSpPr/>
          <p:nvPr/>
        </p:nvGrpSpPr>
        <p:grpSpPr>
          <a:xfrm rot="0">
            <a:off x="5780262" y="6649134"/>
            <a:ext cx="8032639" cy="1243965"/>
            <a:chOff x="0" y="0"/>
            <a:chExt cx="10710185" cy="1658620"/>
          </a:xfrm>
        </p:grpSpPr>
        <p:sp>
          <p:nvSpPr>
            <p:cNvPr name="TextBox 18" id="18"/>
            <p:cNvSpPr txBox="true"/>
            <p:nvPr/>
          </p:nvSpPr>
          <p:spPr>
            <a:xfrm rot="0">
              <a:off x="1491109" y="-47625"/>
              <a:ext cx="9219076" cy="657225"/>
            </a:xfrm>
            <a:prstGeom prst="rect">
              <a:avLst/>
            </a:prstGeom>
          </p:spPr>
          <p:txBody>
            <a:bodyPr anchor="t" rtlCol="false" tIns="0" lIns="0" bIns="0" rIns="0">
              <a:spAutoFit/>
            </a:bodyPr>
            <a:lstStyle/>
            <a:p>
              <a:pPr>
                <a:lnSpc>
                  <a:spcPts val="3600"/>
                </a:lnSpc>
              </a:pPr>
              <a:r>
                <a:rPr lang="en-US" sz="3000" spc="-30">
                  <a:solidFill>
                    <a:srgbClr val="8B8887"/>
                  </a:solidFill>
                  <a:latin typeface="Telegraf Bold"/>
                </a:rPr>
                <a:t>Die häufigsten Probleme </a:t>
              </a:r>
            </a:p>
          </p:txBody>
        </p:sp>
        <p:sp>
          <p:nvSpPr>
            <p:cNvPr name="TextBox 19" id="19"/>
            <p:cNvSpPr txBox="true"/>
            <p:nvPr/>
          </p:nvSpPr>
          <p:spPr>
            <a:xfrm rot="0">
              <a:off x="1491109" y="574675"/>
              <a:ext cx="9219076" cy="1083945"/>
            </a:xfrm>
            <a:prstGeom prst="rect">
              <a:avLst/>
            </a:prstGeom>
          </p:spPr>
          <p:txBody>
            <a:bodyPr anchor="t" rtlCol="false" tIns="0" lIns="0" bIns="0" rIns="0">
              <a:spAutoFit/>
            </a:bodyPr>
            <a:lstStyle/>
            <a:p>
              <a:pPr marL="518160" indent="-259080" lvl="1">
                <a:lnSpc>
                  <a:spcPts val="3359"/>
                </a:lnSpc>
                <a:buFont typeface="Arial"/>
                <a:buChar char="•"/>
              </a:pPr>
              <a:r>
                <a:rPr lang="en-US" sz="2400">
                  <a:solidFill>
                    <a:srgbClr val="1B1B1B"/>
                  </a:solidFill>
                  <a:latin typeface="HK Grotesk Light"/>
                </a:rPr>
                <a:t>Welche sind es</a:t>
              </a:r>
            </a:p>
            <a:p>
              <a:pPr marL="518160" indent="-259080" lvl="1">
                <a:lnSpc>
                  <a:spcPts val="3359"/>
                </a:lnSpc>
                <a:buFont typeface="Arial"/>
                <a:buChar char="•"/>
              </a:pPr>
              <a:r>
                <a:rPr lang="en-US" sz="2400">
                  <a:solidFill>
                    <a:srgbClr val="1B1B1B"/>
                  </a:solidFill>
                  <a:latin typeface="HK Grotesk Light"/>
                </a:rPr>
                <a:t>Wie gehe ich damit um</a:t>
              </a:r>
            </a:p>
          </p:txBody>
        </p:sp>
        <p:sp>
          <p:nvSpPr>
            <p:cNvPr name="AutoShape 20" id="20"/>
            <p:cNvSpPr/>
            <p:nvPr/>
          </p:nvSpPr>
          <p:spPr>
            <a:xfrm>
              <a:off x="0" y="50800"/>
              <a:ext cx="735470" cy="0"/>
            </a:xfrm>
            <a:prstGeom prst="line">
              <a:avLst/>
            </a:prstGeom>
            <a:ln cap="flat" w="101600">
              <a:solidFill>
                <a:srgbClr val="E8AE8E"/>
              </a:solidFill>
              <a:prstDash val="solid"/>
              <a:headEnd type="none" len="sm" w="sm"/>
              <a:tailEnd type="none" len="sm" w="sm"/>
            </a:ln>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EF0ED"/>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4947007" cy="10287000"/>
          </a:xfrm>
          <a:custGeom>
            <a:avLst/>
            <a:gdLst/>
            <a:ahLst/>
            <a:cxnLst/>
            <a:rect r="r" b="b" t="t" l="l"/>
            <a:pathLst>
              <a:path h="10287000" w="4947007">
                <a:moveTo>
                  <a:pt x="0" y="0"/>
                </a:moveTo>
                <a:lnTo>
                  <a:pt x="4947007" y="0"/>
                </a:lnTo>
                <a:lnTo>
                  <a:pt x="4947007" y="10287000"/>
                </a:lnTo>
                <a:lnTo>
                  <a:pt x="0" y="10287000"/>
                </a:lnTo>
                <a:lnTo>
                  <a:pt x="0" y="0"/>
                </a:lnTo>
                <a:close/>
              </a:path>
            </a:pathLst>
          </a:custGeom>
          <a:blipFill>
            <a:blip r:embed="rId2"/>
            <a:stretch>
              <a:fillRect l="-55289" t="0" r="-55289" b="0"/>
            </a:stretch>
          </a:blipFill>
        </p:spPr>
      </p:sp>
      <p:grpSp>
        <p:nvGrpSpPr>
          <p:cNvPr name="Group 3" id="3"/>
          <p:cNvGrpSpPr/>
          <p:nvPr/>
        </p:nvGrpSpPr>
        <p:grpSpPr>
          <a:xfrm rot="0">
            <a:off x="6731172" y="1028700"/>
            <a:ext cx="11057965" cy="1874041"/>
            <a:chOff x="0" y="0"/>
            <a:chExt cx="14743953" cy="2498721"/>
          </a:xfrm>
        </p:grpSpPr>
        <p:sp>
          <p:nvSpPr>
            <p:cNvPr name="TextBox 4" id="4"/>
            <p:cNvSpPr txBox="true"/>
            <p:nvPr/>
          </p:nvSpPr>
          <p:spPr>
            <a:xfrm rot="0">
              <a:off x="0" y="-76200"/>
              <a:ext cx="14743953" cy="1536700"/>
            </a:xfrm>
            <a:prstGeom prst="rect">
              <a:avLst/>
            </a:prstGeom>
          </p:spPr>
          <p:txBody>
            <a:bodyPr anchor="t" rtlCol="false" tIns="0" lIns="0" bIns="0" rIns="0">
              <a:spAutoFit/>
            </a:bodyPr>
            <a:lstStyle/>
            <a:p>
              <a:pPr>
                <a:lnSpc>
                  <a:spcPts val="8640"/>
                </a:lnSpc>
              </a:pPr>
              <a:r>
                <a:rPr lang="en-US" sz="7200">
                  <a:solidFill>
                    <a:srgbClr val="E8AE8E"/>
                  </a:solidFill>
                  <a:latin typeface="Telegraf Bold"/>
                </a:rPr>
                <a:t>Pubertät ist wenn...</a:t>
              </a:r>
            </a:p>
          </p:txBody>
        </p:sp>
        <p:sp>
          <p:nvSpPr>
            <p:cNvPr name="TextBox 5" id="5"/>
            <p:cNvSpPr txBox="true"/>
            <p:nvPr/>
          </p:nvSpPr>
          <p:spPr>
            <a:xfrm rot="0">
              <a:off x="0" y="1872823"/>
              <a:ext cx="14743953" cy="625898"/>
            </a:xfrm>
            <a:prstGeom prst="rect">
              <a:avLst/>
            </a:prstGeom>
          </p:spPr>
          <p:txBody>
            <a:bodyPr anchor="t" rtlCol="false" tIns="0" lIns="0" bIns="0" rIns="0">
              <a:spAutoFit/>
            </a:bodyPr>
            <a:lstStyle/>
            <a:p>
              <a:pPr>
                <a:lnSpc>
                  <a:spcPts val="3919"/>
                </a:lnSpc>
                <a:spcBef>
                  <a:spcPct val="0"/>
                </a:spcBef>
              </a:pPr>
            </a:p>
          </p:txBody>
        </p:sp>
      </p:grpSp>
      <p:sp>
        <p:nvSpPr>
          <p:cNvPr name="AutoShape 6" id="6"/>
          <p:cNvSpPr/>
          <p:nvPr/>
        </p:nvSpPr>
        <p:spPr>
          <a:xfrm>
            <a:off x="5463942" y="2136760"/>
            <a:ext cx="16230600" cy="0"/>
          </a:xfrm>
          <a:prstGeom prst="line">
            <a:avLst/>
          </a:prstGeom>
          <a:ln cap="rnd" w="19050">
            <a:solidFill>
              <a:srgbClr val="1B1B1B"/>
            </a:solidFill>
            <a:prstDash val="solid"/>
            <a:headEnd type="none" len="sm" w="sm"/>
            <a:tailEnd type="none" len="sm" w="sm"/>
          </a:ln>
        </p:spPr>
      </p:sp>
      <p:sp>
        <p:nvSpPr>
          <p:cNvPr name="TextBox 7" id="7"/>
          <p:cNvSpPr txBox="true"/>
          <p:nvPr/>
        </p:nvSpPr>
        <p:spPr>
          <a:xfrm rot="0">
            <a:off x="7477042" y="3045849"/>
            <a:ext cx="8519740" cy="887095"/>
          </a:xfrm>
          <a:prstGeom prst="rect">
            <a:avLst/>
          </a:prstGeom>
        </p:spPr>
        <p:txBody>
          <a:bodyPr anchor="t" rtlCol="false" tIns="0" lIns="0" bIns="0" rIns="0">
            <a:spAutoFit/>
          </a:bodyPr>
          <a:lstStyle/>
          <a:p>
            <a:pPr algn="ctr">
              <a:lnSpc>
                <a:spcPts val="7279"/>
              </a:lnSpc>
            </a:pPr>
            <a:r>
              <a:rPr lang="en-US" sz="5199">
                <a:solidFill>
                  <a:srgbClr val="70797B"/>
                </a:solidFill>
                <a:latin typeface="Canva Sans"/>
              </a:rPr>
              <a:t>die Eltern peinlich werden</a:t>
            </a:r>
            <a:r>
              <a:rPr lang="en-US" sz="5199">
                <a:solidFill>
                  <a:srgbClr val="000000"/>
                </a:solidFill>
                <a:latin typeface="Canva Sans Bold"/>
              </a:rPr>
              <a: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6999" y="3910536"/>
            <a:ext cx="6239428" cy="2995095"/>
            <a:chOff x="0" y="0"/>
            <a:chExt cx="8319237" cy="3993460"/>
          </a:xfrm>
        </p:grpSpPr>
        <p:sp>
          <p:nvSpPr>
            <p:cNvPr name="TextBox 3" id="3"/>
            <p:cNvSpPr txBox="true"/>
            <p:nvPr/>
          </p:nvSpPr>
          <p:spPr>
            <a:xfrm rot="0">
              <a:off x="0" y="-76200"/>
              <a:ext cx="8319237" cy="2997200"/>
            </a:xfrm>
            <a:prstGeom prst="rect">
              <a:avLst/>
            </a:prstGeom>
          </p:spPr>
          <p:txBody>
            <a:bodyPr anchor="t" rtlCol="false" tIns="0" lIns="0" bIns="0" rIns="0">
              <a:spAutoFit/>
            </a:bodyPr>
            <a:lstStyle/>
            <a:p>
              <a:pPr>
                <a:lnSpc>
                  <a:spcPts val="8640"/>
                </a:lnSpc>
              </a:pPr>
              <a:r>
                <a:rPr lang="en-US" sz="7200">
                  <a:solidFill>
                    <a:srgbClr val="E8AE8E"/>
                  </a:solidFill>
                  <a:latin typeface="Telegraf Bold"/>
                </a:rPr>
                <a:t>Wissen - biologisch</a:t>
              </a:r>
            </a:p>
          </p:txBody>
        </p:sp>
        <p:sp>
          <p:nvSpPr>
            <p:cNvPr name="TextBox 4" id="4"/>
            <p:cNvSpPr txBox="true"/>
            <p:nvPr/>
          </p:nvSpPr>
          <p:spPr>
            <a:xfrm rot="0">
              <a:off x="0" y="3370737"/>
              <a:ext cx="7395655" cy="622723"/>
            </a:xfrm>
            <a:prstGeom prst="rect">
              <a:avLst/>
            </a:prstGeom>
          </p:spPr>
          <p:txBody>
            <a:bodyPr anchor="t" rtlCol="false" tIns="0" lIns="0" bIns="0" rIns="0">
              <a:spAutoFit/>
            </a:bodyPr>
            <a:lstStyle/>
            <a:p>
              <a:pPr>
                <a:lnSpc>
                  <a:spcPts val="3919"/>
                </a:lnSpc>
                <a:spcBef>
                  <a:spcPct val="0"/>
                </a:spcBef>
              </a:pPr>
              <a:r>
                <a:rPr lang="en-US" sz="2800">
                  <a:solidFill>
                    <a:srgbClr val="1B1B1B"/>
                  </a:solidFill>
                  <a:latin typeface="HK Grotesk Light"/>
                </a:rPr>
                <a:t>Was passiert im Gehirn?</a:t>
              </a:r>
            </a:p>
          </p:txBody>
        </p:sp>
      </p:grpSp>
      <p:sp>
        <p:nvSpPr>
          <p:cNvPr name="AutoShape 5" id="5"/>
          <p:cNvSpPr/>
          <p:nvPr/>
        </p:nvSpPr>
        <p:spPr>
          <a:xfrm rot="5400000">
            <a:off x="2459223" y="5133975"/>
            <a:ext cx="8579868" cy="0"/>
          </a:xfrm>
          <a:prstGeom prst="line">
            <a:avLst/>
          </a:prstGeom>
          <a:ln cap="rnd" w="19050">
            <a:solidFill>
              <a:srgbClr val="E8AE8E"/>
            </a:solidFill>
            <a:prstDash val="solid"/>
            <a:headEnd type="none" len="sm" w="sm"/>
            <a:tailEnd type="none" len="sm" w="sm"/>
          </a:ln>
        </p:spPr>
      </p:sp>
      <p:sp>
        <p:nvSpPr>
          <p:cNvPr name="Freeform 6" id="6"/>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3"/>
            <a:stretch>
              <a:fillRect l="0" t="0" r="0" b="0"/>
            </a:stretch>
          </a:blipFill>
        </p:spPr>
      </p:sp>
      <p:sp>
        <p:nvSpPr>
          <p:cNvPr name="Freeform 7" id="7"/>
          <p:cNvSpPr/>
          <p:nvPr/>
        </p:nvSpPr>
        <p:spPr>
          <a:xfrm flipH="false" flipV="false" rot="0">
            <a:off x="8058566" y="558888"/>
            <a:ext cx="9200734" cy="9169224"/>
          </a:xfrm>
          <a:custGeom>
            <a:avLst/>
            <a:gdLst/>
            <a:ahLst/>
            <a:cxnLst/>
            <a:rect r="r" b="b" t="t" l="l"/>
            <a:pathLst>
              <a:path h="9169224" w="9200734">
                <a:moveTo>
                  <a:pt x="0" y="0"/>
                </a:moveTo>
                <a:lnTo>
                  <a:pt x="9200734" y="0"/>
                </a:lnTo>
                <a:lnTo>
                  <a:pt x="9200734" y="9169224"/>
                </a:lnTo>
                <a:lnTo>
                  <a:pt x="0" y="9169224"/>
                </a:lnTo>
                <a:lnTo>
                  <a:pt x="0" y="0"/>
                </a:lnTo>
                <a:close/>
              </a:path>
            </a:pathLst>
          </a:custGeom>
          <a:blipFill>
            <a:blip r:embed="rId4"/>
            <a:stretch>
              <a:fillRect l="0" t="0" r="0" b="0"/>
            </a:stretch>
          </a:blipFill>
        </p:spPr>
      </p:sp>
      <p:sp>
        <p:nvSpPr>
          <p:cNvPr name="Freeform 8" id="8"/>
          <p:cNvSpPr/>
          <p:nvPr/>
        </p:nvSpPr>
        <p:spPr>
          <a:xfrm flipH="false" flipV="false" rot="-2353342">
            <a:off x="6968152" y="228741"/>
            <a:ext cx="2436913" cy="2190176"/>
          </a:xfrm>
          <a:custGeom>
            <a:avLst/>
            <a:gdLst/>
            <a:ahLst/>
            <a:cxnLst/>
            <a:rect r="r" b="b" t="t" l="l"/>
            <a:pathLst>
              <a:path h="2190176" w="2436913">
                <a:moveTo>
                  <a:pt x="0" y="0"/>
                </a:moveTo>
                <a:lnTo>
                  <a:pt x="2436914" y="0"/>
                </a:lnTo>
                <a:lnTo>
                  <a:pt x="2436914" y="2190176"/>
                </a:lnTo>
                <a:lnTo>
                  <a:pt x="0" y="2190176"/>
                </a:lnTo>
                <a:lnTo>
                  <a:pt x="0" y="0"/>
                </a:lnTo>
                <a:close/>
              </a:path>
            </a:pathLst>
          </a:custGeom>
          <a:blipFill>
            <a:blip r:embed="rId5"/>
            <a:stretch>
              <a:fillRect l="0" t="0" r="0" b="0"/>
            </a:stretch>
          </a:blipFill>
        </p:spPr>
      </p:sp>
      <p:sp>
        <p:nvSpPr>
          <p:cNvPr name="Freeform 9" id="9"/>
          <p:cNvSpPr/>
          <p:nvPr/>
        </p:nvSpPr>
        <p:spPr>
          <a:xfrm flipH="false" flipV="false" rot="-7246671">
            <a:off x="11892581" y="5330515"/>
            <a:ext cx="1532704" cy="699296"/>
          </a:xfrm>
          <a:custGeom>
            <a:avLst/>
            <a:gdLst/>
            <a:ahLst/>
            <a:cxnLst/>
            <a:rect r="r" b="b" t="t" l="l"/>
            <a:pathLst>
              <a:path h="699296" w="1532704">
                <a:moveTo>
                  <a:pt x="0" y="0"/>
                </a:moveTo>
                <a:lnTo>
                  <a:pt x="1532704" y="0"/>
                </a:lnTo>
                <a:lnTo>
                  <a:pt x="1532704" y="699296"/>
                </a:lnTo>
                <a:lnTo>
                  <a:pt x="0" y="69929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0" id="10"/>
          <p:cNvGrpSpPr/>
          <p:nvPr/>
        </p:nvGrpSpPr>
        <p:grpSpPr>
          <a:xfrm rot="0">
            <a:off x="12249708" y="7551625"/>
            <a:ext cx="2370011" cy="1185005"/>
            <a:chOff x="0" y="0"/>
            <a:chExt cx="812800" cy="406400"/>
          </a:xfrm>
        </p:grpSpPr>
        <p:sp>
          <p:nvSpPr>
            <p:cNvPr name="Freeform 11" id="11"/>
            <p:cNvSpPr/>
            <p:nvPr/>
          </p:nvSpPr>
          <p:spPr>
            <a:xfrm flipH="false" flipV="false" rot="0">
              <a:off x="0" y="0"/>
              <a:ext cx="812800" cy="406400"/>
            </a:xfrm>
            <a:custGeom>
              <a:avLst/>
              <a:gdLst/>
              <a:ahLst/>
              <a:cxnLst/>
              <a:rect r="r" b="b" t="t" l="l"/>
              <a:pathLst>
                <a:path h="406400" w="812800">
                  <a:moveTo>
                    <a:pt x="609600" y="0"/>
                  </a:moveTo>
                  <a:lnTo>
                    <a:pt x="0" y="0"/>
                  </a:lnTo>
                  <a:lnTo>
                    <a:pt x="0" y="406400"/>
                  </a:lnTo>
                  <a:lnTo>
                    <a:pt x="609600" y="406400"/>
                  </a:lnTo>
                  <a:lnTo>
                    <a:pt x="812800" y="203200"/>
                  </a:lnTo>
                  <a:lnTo>
                    <a:pt x="609600" y="0"/>
                  </a:lnTo>
                  <a:close/>
                </a:path>
              </a:pathLst>
            </a:custGeom>
            <a:solidFill>
              <a:srgbClr val="FFFFFF"/>
            </a:solidFill>
          </p:spPr>
        </p:sp>
        <p:sp>
          <p:nvSpPr>
            <p:cNvPr name="TextBox 12" id="12"/>
            <p:cNvSpPr txBox="true"/>
            <p:nvPr/>
          </p:nvSpPr>
          <p:spPr>
            <a:xfrm>
              <a:off x="0" y="-47625"/>
              <a:ext cx="698500" cy="454025"/>
            </a:xfrm>
            <a:prstGeom prst="rect">
              <a:avLst/>
            </a:prstGeom>
          </p:spPr>
          <p:txBody>
            <a:bodyPr anchor="ctr" rtlCol="false" tIns="50800" lIns="50800" bIns="50800" rIns="50800"/>
            <a:lstStyle/>
            <a:p>
              <a:pPr algn="ctr">
                <a:lnSpc>
                  <a:spcPts val="3359"/>
                </a:lnSpc>
              </a:pPr>
            </a:p>
          </p:txBody>
        </p:sp>
      </p:grpSp>
      <p:sp>
        <p:nvSpPr>
          <p:cNvPr name="TextBox 13" id="13"/>
          <p:cNvSpPr txBox="true"/>
          <p:nvPr/>
        </p:nvSpPr>
        <p:spPr>
          <a:xfrm rot="0">
            <a:off x="14229179" y="3080464"/>
            <a:ext cx="1381571" cy="1099184"/>
          </a:xfrm>
          <a:prstGeom prst="rect">
            <a:avLst/>
          </a:prstGeom>
        </p:spPr>
        <p:txBody>
          <a:bodyPr anchor="t" rtlCol="false" tIns="0" lIns="0" bIns="0" rIns="0">
            <a:spAutoFit/>
          </a:bodyPr>
          <a:lstStyle/>
          <a:p>
            <a:pPr>
              <a:lnSpc>
                <a:spcPts val="2940"/>
              </a:lnSpc>
            </a:pPr>
            <a:r>
              <a:rPr lang="en-US" sz="2100">
                <a:solidFill>
                  <a:srgbClr val="000000"/>
                </a:solidFill>
                <a:latin typeface="Canva Sans"/>
              </a:rPr>
              <a:t> </a:t>
            </a:r>
          </a:p>
          <a:p>
            <a:pPr>
              <a:lnSpc>
                <a:spcPts val="2940"/>
              </a:lnSpc>
            </a:pPr>
            <a:r>
              <a:rPr lang="en-US" sz="2100">
                <a:solidFill>
                  <a:srgbClr val="000000"/>
                </a:solidFill>
                <a:latin typeface="Canva Sans"/>
              </a:rPr>
              <a:t>Vernunfts-</a:t>
            </a:r>
          </a:p>
          <a:p>
            <a:pPr>
              <a:lnSpc>
                <a:spcPts val="2940"/>
              </a:lnSpc>
            </a:pPr>
            <a:r>
              <a:rPr lang="en-US" sz="2100">
                <a:solidFill>
                  <a:srgbClr val="000000"/>
                </a:solidFill>
                <a:latin typeface="Canva Sans"/>
              </a:rPr>
              <a:t>leistung</a:t>
            </a:r>
          </a:p>
        </p:txBody>
      </p:sp>
      <p:sp>
        <p:nvSpPr>
          <p:cNvPr name="TextBox 14" id="14"/>
          <p:cNvSpPr txBox="true"/>
          <p:nvPr/>
        </p:nvSpPr>
        <p:spPr>
          <a:xfrm rot="0">
            <a:off x="12441828" y="7265972"/>
            <a:ext cx="2478137" cy="1470659"/>
          </a:xfrm>
          <a:prstGeom prst="rect">
            <a:avLst/>
          </a:prstGeom>
        </p:spPr>
        <p:txBody>
          <a:bodyPr anchor="t" rtlCol="false" tIns="0" lIns="0" bIns="0" rIns="0">
            <a:spAutoFit/>
          </a:bodyPr>
          <a:lstStyle/>
          <a:p>
            <a:pPr>
              <a:lnSpc>
                <a:spcPts val="2940"/>
              </a:lnSpc>
            </a:pPr>
            <a:r>
              <a:rPr lang="en-US" sz="2100">
                <a:solidFill>
                  <a:srgbClr val="000000"/>
                </a:solidFill>
                <a:latin typeface="Canva Sans"/>
              </a:rPr>
              <a:t>Impulskontrolle</a:t>
            </a:r>
          </a:p>
          <a:p>
            <a:pPr>
              <a:lnSpc>
                <a:spcPts val="2940"/>
              </a:lnSpc>
            </a:pPr>
            <a:r>
              <a:rPr lang="en-US" sz="2100">
                <a:solidFill>
                  <a:srgbClr val="000000"/>
                </a:solidFill>
                <a:latin typeface="Canva Sans"/>
              </a:rPr>
              <a:t>Willensbildung</a:t>
            </a:r>
          </a:p>
          <a:p>
            <a:pPr>
              <a:lnSpc>
                <a:spcPts val="2940"/>
              </a:lnSpc>
            </a:pPr>
            <a:r>
              <a:rPr lang="en-US" sz="2100">
                <a:solidFill>
                  <a:srgbClr val="000000"/>
                </a:solidFill>
                <a:latin typeface="Canva Sans"/>
              </a:rPr>
              <a:t>Handlungsplanung </a:t>
            </a:r>
          </a:p>
          <a:p>
            <a:pPr>
              <a:lnSpc>
                <a:spcPts val="294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6999" y="3662886"/>
            <a:ext cx="6239428" cy="3490395"/>
            <a:chOff x="0" y="0"/>
            <a:chExt cx="8319237" cy="4653860"/>
          </a:xfrm>
        </p:grpSpPr>
        <p:sp>
          <p:nvSpPr>
            <p:cNvPr name="TextBox 3" id="3"/>
            <p:cNvSpPr txBox="true"/>
            <p:nvPr/>
          </p:nvSpPr>
          <p:spPr>
            <a:xfrm rot="0">
              <a:off x="0" y="-76200"/>
              <a:ext cx="8319237" cy="2997200"/>
            </a:xfrm>
            <a:prstGeom prst="rect">
              <a:avLst/>
            </a:prstGeom>
          </p:spPr>
          <p:txBody>
            <a:bodyPr anchor="t" rtlCol="false" tIns="0" lIns="0" bIns="0" rIns="0">
              <a:spAutoFit/>
            </a:bodyPr>
            <a:lstStyle/>
            <a:p>
              <a:pPr>
                <a:lnSpc>
                  <a:spcPts val="8640"/>
                </a:lnSpc>
              </a:pPr>
              <a:r>
                <a:rPr lang="en-US" sz="7200">
                  <a:solidFill>
                    <a:srgbClr val="E8AE8E"/>
                  </a:solidFill>
                  <a:latin typeface="Telegraf Bold"/>
                </a:rPr>
                <a:t>Wissen - sozial</a:t>
              </a:r>
            </a:p>
          </p:txBody>
        </p:sp>
        <p:sp>
          <p:nvSpPr>
            <p:cNvPr name="TextBox 4" id="4"/>
            <p:cNvSpPr txBox="true"/>
            <p:nvPr/>
          </p:nvSpPr>
          <p:spPr>
            <a:xfrm rot="0">
              <a:off x="0" y="3370737"/>
              <a:ext cx="7395655" cy="1283123"/>
            </a:xfrm>
            <a:prstGeom prst="rect">
              <a:avLst/>
            </a:prstGeom>
          </p:spPr>
          <p:txBody>
            <a:bodyPr anchor="t" rtlCol="false" tIns="0" lIns="0" bIns="0" rIns="0">
              <a:spAutoFit/>
            </a:bodyPr>
            <a:lstStyle/>
            <a:p>
              <a:pPr>
                <a:lnSpc>
                  <a:spcPts val="3919"/>
                </a:lnSpc>
                <a:spcBef>
                  <a:spcPct val="0"/>
                </a:spcBef>
              </a:pPr>
              <a:r>
                <a:rPr lang="en-US" sz="2800">
                  <a:solidFill>
                    <a:srgbClr val="1B1B1B"/>
                  </a:solidFill>
                  <a:latin typeface="HK Grotesk Light"/>
                </a:rPr>
                <a:t>Was bedeutet die Entwicklungsphase</a:t>
              </a:r>
            </a:p>
          </p:txBody>
        </p:sp>
      </p:grpSp>
      <p:sp>
        <p:nvSpPr>
          <p:cNvPr name="AutoShape 5" id="5"/>
          <p:cNvSpPr/>
          <p:nvPr/>
        </p:nvSpPr>
        <p:spPr>
          <a:xfrm rot="5400000">
            <a:off x="2459223" y="5133975"/>
            <a:ext cx="8579868" cy="0"/>
          </a:xfrm>
          <a:prstGeom prst="line">
            <a:avLst/>
          </a:prstGeom>
          <a:ln cap="rnd" w="19050">
            <a:solidFill>
              <a:srgbClr val="E8AE8E"/>
            </a:solidFill>
            <a:prstDash val="solid"/>
            <a:headEnd type="none" len="sm" w="sm"/>
            <a:tailEnd type="none" len="sm" w="sm"/>
          </a:ln>
        </p:spPr>
      </p:sp>
      <p:sp>
        <p:nvSpPr>
          <p:cNvPr name="Freeform 6" id="6"/>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3"/>
            <a:stretch>
              <a:fillRect l="0" t="0" r="0" b="0"/>
            </a:stretch>
          </a:blipFill>
        </p:spPr>
      </p:sp>
      <p:sp>
        <p:nvSpPr>
          <p:cNvPr name="Freeform 7" id="7"/>
          <p:cNvSpPr/>
          <p:nvPr/>
        </p:nvSpPr>
        <p:spPr>
          <a:xfrm flipH="false" flipV="false" rot="0">
            <a:off x="13631415" y="5143500"/>
            <a:ext cx="2660776" cy="3991165"/>
          </a:xfrm>
          <a:custGeom>
            <a:avLst/>
            <a:gdLst/>
            <a:ahLst/>
            <a:cxnLst/>
            <a:rect r="r" b="b" t="t" l="l"/>
            <a:pathLst>
              <a:path h="3991165" w="2660776">
                <a:moveTo>
                  <a:pt x="0" y="0"/>
                </a:moveTo>
                <a:lnTo>
                  <a:pt x="2660776" y="0"/>
                </a:lnTo>
                <a:lnTo>
                  <a:pt x="2660776" y="3991165"/>
                </a:lnTo>
                <a:lnTo>
                  <a:pt x="0" y="3991165"/>
                </a:lnTo>
                <a:lnTo>
                  <a:pt x="0" y="0"/>
                </a:lnTo>
                <a:close/>
              </a:path>
            </a:pathLst>
          </a:custGeom>
          <a:blipFill>
            <a:blip r:embed="rId4"/>
            <a:stretch>
              <a:fillRect l="-24906" t="0" r="-24906" b="0"/>
            </a:stretch>
          </a:blipFill>
        </p:spPr>
      </p:sp>
      <p:sp>
        <p:nvSpPr>
          <p:cNvPr name="Freeform 8" id="8"/>
          <p:cNvSpPr/>
          <p:nvPr/>
        </p:nvSpPr>
        <p:spPr>
          <a:xfrm flipH="false" flipV="false" rot="0">
            <a:off x="7742367" y="797391"/>
            <a:ext cx="4818366" cy="3216260"/>
          </a:xfrm>
          <a:custGeom>
            <a:avLst/>
            <a:gdLst/>
            <a:ahLst/>
            <a:cxnLst/>
            <a:rect r="r" b="b" t="t" l="l"/>
            <a:pathLst>
              <a:path h="3216260" w="4818366">
                <a:moveTo>
                  <a:pt x="0" y="0"/>
                </a:moveTo>
                <a:lnTo>
                  <a:pt x="4818367" y="0"/>
                </a:lnTo>
                <a:lnTo>
                  <a:pt x="4818367" y="3216260"/>
                </a:lnTo>
                <a:lnTo>
                  <a:pt x="0" y="3216260"/>
                </a:lnTo>
                <a:lnTo>
                  <a:pt x="0" y="0"/>
                </a:lnTo>
                <a:close/>
              </a:path>
            </a:pathLst>
          </a:custGeom>
          <a:blipFill>
            <a:blip r:embed="rId5"/>
            <a:stretch>
              <a:fillRect l="0" t="0" r="0" b="0"/>
            </a:stretch>
          </a:blipFill>
        </p:spPr>
      </p:sp>
      <p:sp>
        <p:nvSpPr>
          <p:cNvPr name="TextBox 9" id="9"/>
          <p:cNvSpPr txBox="true"/>
          <p:nvPr/>
        </p:nvSpPr>
        <p:spPr>
          <a:xfrm rot="0">
            <a:off x="13169801" y="1046443"/>
            <a:ext cx="3584004" cy="887095"/>
          </a:xfrm>
          <a:prstGeom prst="rect">
            <a:avLst/>
          </a:prstGeom>
        </p:spPr>
        <p:txBody>
          <a:bodyPr anchor="t" rtlCol="false" tIns="0" lIns="0" bIns="0" rIns="0">
            <a:spAutoFit/>
          </a:bodyPr>
          <a:lstStyle/>
          <a:p>
            <a:pPr algn="ctr">
              <a:lnSpc>
                <a:spcPts val="7279"/>
              </a:lnSpc>
            </a:pPr>
            <a:r>
              <a:rPr lang="en-US" sz="5199">
                <a:solidFill>
                  <a:srgbClr val="70797B"/>
                </a:solidFill>
                <a:latin typeface="Canva Sans Bold"/>
              </a:rPr>
              <a:t>Autonomie</a:t>
            </a:r>
          </a:p>
        </p:txBody>
      </p:sp>
      <p:sp>
        <p:nvSpPr>
          <p:cNvPr name="TextBox 10" id="10"/>
          <p:cNvSpPr txBox="true"/>
          <p:nvPr/>
        </p:nvSpPr>
        <p:spPr>
          <a:xfrm rot="0">
            <a:off x="6984153" y="6647910"/>
            <a:ext cx="5836819" cy="887095"/>
          </a:xfrm>
          <a:prstGeom prst="rect">
            <a:avLst/>
          </a:prstGeom>
        </p:spPr>
        <p:txBody>
          <a:bodyPr anchor="t" rtlCol="false" tIns="0" lIns="0" bIns="0" rIns="0">
            <a:spAutoFit/>
          </a:bodyPr>
          <a:lstStyle/>
          <a:p>
            <a:pPr algn="ctr">
              <a:lnSpc>
                <a:spcPts val="7279"/>
              </a:lnSpc>
            </a:pPr>
            <a:r>
              <a:rPr lang="en-US" sz="5199">
                <a:solidFill>
                  <a:srgbClr val="70797B"/>
                </a:solidFill>
                <a:latin typeface="Canva Sans Bold"/>
              </a:rPr>
              <a:t>Zugehörigkeit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EF0ED"/>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4947007" cy="10287000"/>
          </a:xfrm>
          <a:custGeom>
            <a:avLst/>
            <a:gdLst/>
            <a:ahLst/>
            <a:cxnLst/>
            <a:rect r="r" b="b" t="t" l="l"/>
            <a:pathLst>
              <a:path h="10287000" w="4947007">
                <a:moveTo>
                  <a:pt x="0" y="0"/>
                </a:moveTo>
                <a:lnTo>
                  <a:pt x="4947007" y="0"/>
                </a:lnTo>
                <a:lnTo>
                  <a:pt x="4947007" y="10287000"/>
                </a:lnTo>
                <a:lnTo>
                  <a:pt x="0" y="10287000"/>
                </a:lnTo>
                <a:lnTo>
                  <a:pt x="0" y="0"/>
                </a:lnTo>
                <a:close/>
              </a:path>
            </a:pathLst>
          </a:custGeom>
          <a:blipFill>
            <a:blip r:embed="rId2"/>
            <a:stretch>
              <a:fillRect l="-63896" t="0" r="-148214" b="0"/>
            </a:stretch>
          </a:blipFill>
        </p:spPr>
      </p:sp>
      <p:grpSp>
        <p:nvGrpSpPr>
          <p:cNvPr name="Group 3" id="3"/>
          <p:cNvGrpSpPr/>
          <p:nvPr/>
        </p:nvGrpSpPr>
        <p:grpSpPr>
          <a:xfrm rot="0">
            <a:off x="6731172" y="1028700"/>
            <a:ext cx="11057965" cy="1874041"/>
            <a:chOff x="0" y="0"/>
            <a:chExt cx="14743953" cy="2498721"/>
          </a:xfrm>
        </p:grpSpPr>
        <p:sp>
          <p:nvSpPr>
            <p:cNvPr name="TextBox 4" id="4"/>
            <p:cNvSpPr txBox="true"/>
            <p:nvPr/>
          </p:nvSpPr>
          <p:spPr>
            <a:xfrm rot="0">
              <a:off x="0" y="-76200"/>
              <a:ext cx="14743953" cy="1536700"/>
            </a:xfrm>
            <a:prstGeom prst="rect">
              <a:avLst/>
            </a:prstGeom>
          </p:spPr>
          <p:txBody>
            <a:bodyPr anchor="t" rtlCol="false" tIns="0" lIns="0" bIns="0" rIns="0">
              <a:spAutoFit/>
            </a:bodyPr>
            <a:lstStyle/>
            <a:p>
              <a:pPr>
                <a:lnSpc>
                  <a:spcPts val="8640"/>
                </a:lnSpc>
              </a:pPr>
              <a:r>
                <a:rPr lang="en-US" sz="7200">
                  <a:solidFill>
                    <a:srgbClr val="E8AE8E"/>
                  </a:solidFill>
                  <a:latin typeface="Telegraf Bold"/>
                </a:rPr>
                <a:t>Erziehungsstile</a:t>
              </a:r>
            </a:p>
          </p:txBody>
        </p:sp>
        <p:sp>
          <p:nvSpPr>
            <p:cNvPr name="TextBox 5" id="5"/>
            <p:cNvSpPr txBox="true"/>
            <p:nvPr/>
          </p:nvSpPr>
          <p:spPr>
            <a:xfrm rot="0">
              <a:off x="0" y="1872823"/>
              <a:ext cx="14743953" cy="625898"/>
            </a:xfrm>
            <a:prstGeom prst="rect">
              <a:avLst/>
            </a:prstGeom>
          </p:spPr>
          <p:txBody>
            <a:bodyPr anchor="t" rtlCol="false" tIns="0" lIns="0" bIns="0" rIns="0">
              <a:spAutoFit/>
            </a:bodyPr>
            <a:lstStyle/>
            <a:p>
              <a:pPr>
                <a:lnSpc>
                  <a:spcPts val="3919"/>
                </a:lnSpc>
                <a:spcBef>
                  <a:spcPct val="0"/>
                </a:spcBef>
              </a:pPr>
            </a:p>
          </p:txBody>
        </p:sp>
      </p:grpSp>
      <p:sp>
        <p:nvSpPr>
          <p:cNvPr name="AutoShape 6" id="6"/>
          <p:cNvSpPr/>
          <p:nvPr/>
        </p:nvSpPr>
        <p:spPr>
          <a:xfrm>
            <a:off x="5463942" y="2136760"/>
            <a:ext cx="16230600" cy="0"/>
          </a:xfrm>
          <a:prstGeom prst="line">
            <a:avLst/>
          </a:prstGeom>
          <a:ln cap="rnd" w="19050">
            <a:solidFill>
              <a:srgbClr val="1B1B1B"/>
            </a:solidFill>
            <a:prstDash val="solid"/>
            <a:headEnd type="none" len="sm" w="sm"/>
            <a:tailEnd type="none" len="sm" w="sm"/>
          </a:ln>
        </p:spPr>
      </p:sp>
      <p:sp>
        <p:nvSpPr>
          <p:cNvPr name="Freeform 7" id="7"/>
          <p:cNvSpPr/>
          <p:nvPr/>
        </p:nvSpPr>
        <p:spPr>
          <a:xfrm flipH="false" flipV="false" rot="0">
            <a:off x="6033275" y="2902741"/>
            <a:ext cx="4220271" cy="2811756"/>
          </a:xfrm>
          <a:custGeom>
            <a:avLst/>
            <a:gdLst/>
            <a:ahLst/>
            <a:cxnLst/>
            <a:rect r="r" b="b" t="t" l="l"/>
            <a:pathLst>
              <a:path h="2811756" w="4220271">
                <a:moveTo>
                  <a:pt x="0" y="0"/>
                </a:moveTo>
                <a:lnTo>
                  <a:pt x="4220271" y="0"/>
                </a:lnTo>
                <a:lnTo>
                  <a:pt x="4220271" y="2811756"/>
                </a:lnTo>
                <a:lnTo>
                  <a:pt x="0" y="2811756"/>
                </a:lnTo>
                <a:lnTo>
                  <a:pt x="0" y="0"/>
                </a:lnTo>
                <a:close/>
              </a:path>
            </a:pathLst>
          </a:custGeom>
          <a:blipFill>
            <a:blip r:embed="rId3"/>
            <a:stretch>
              <a:fillRect l="0" t="0" r="0" b="0"/>
            </a:stretch>
          </a:blipFill>
        </p:spPr>
      </p:sp>
      <p:sp>
        <p:nvSpPr>
          <p:cNvPr name="Freeform 8" id="8"/>
          <p:cNvSpPr/>
          <p:nvPr/>
        </p:nvSpPr>
        <p:spPr>
          <a:xfrm flipH="false" flipV="false" rot="0">
            <a:off x="9464399" y="4872634"/>
            <a:ext cx="4219254" cy="2811078"/>
          </a:xfrm>
          <a:custGeom>
            <a:avLst/>
            <a:gdLst/>
            <a:ahLst/>
            <a:cxnLst/>
            <a:rect r="r" b="b" t="t" l="l"/>
            <a:pathLst>
              <a:path h="2811078" w="4219254">
                <a:moveTo>
                  <a:pt x="0" y="0"/>
                </a:moveTo>
                <a:lnTo>
                  <a:pt x="4219254" y="0"/>
                </a:lnTo>
                <a:lnTo>
                  <a:pt x="4219254" y="2811078"/>
                </a:lnTo>
                <a:lnTo>
                  <a:pt x="0" y="2811078"/>
                </a:lnTo>
                <a:lnTo>
                  <a:pt x="0" y="0"/>
                </a:lnTo>
                <a:close/>
              </a:path>
            </a:pathLst>
          </a:custGeom>
          <a:blipFill>
            <a:blip r:embed="rId4"/>
            <a:stretch>
              <a:fillRect l="0" t="0" r="0" b="0"/>
            </a:stretch>
          </a:blipFill>
        </p:spPr>
      </p:sp>
      <p:sp>
        <p:nvSpPr>
          <p:cNvPr name="Freeform 9" id="9"/>
          <p:cNvSpPr/>
          <p:nvPr/>
        </p:nvSpPr>
        <p:spPr>
          <a:xfrm flipH="false" flipV="false" rot="0">
            <a:off x="13040046" y="6979116"/>
            <a:ext cx="4219254" cy="2811078"/>
          </a:xfrm>
          <a:custGeom>
            <a:avLst/>
            <a:gdLst/>
            <a:ahLst/>
            <a:cxnLst/>
            <a:rect r="r" b="b" t="t" l="l"/>
            <a:pathLst>
              <a:path h="2811078" w="4219254">
                <a:moveTo>
                  <a:pt x="0" y="0"/>
                </a:moveTo>
                <a:lnTo>
                  <a:pt x="4219254" y="0"/>
                </a:lnTo>
                <a:lnTo>
                  <a:pt x="4219254" y="2811078"/>
                </a:lnTo>
                <a:lnTo>
                  <a:pt x="0" y="2811078"/>
                </a:lnTo>
                <a:lnTo>
                  <a:pt x="0" y="0"/>
                </a:lnTo>
                <a:close/>
              </a:path>
            </a:pathLst>
          </a:custGeom>
          <a:blipFill>
            <a:blip r:embed="rId5"/>
            <a:stretch>
              <a:fillRect l="-15479" t="0" r="-15479"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8843381" y="2392832"/>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Grenzen setzen</a:t>
            </a:r>
          </a:p>
        </p:txBody>
      </p:sp>
      <p:sp>
        <p:nvSpPr>
          <p:cNvPr name="TextBox 3" id="3"/>
          <p:cNvSpPr txBox="true"/>
          <p:nvPr/>
        </p:nvSpPr>
        <p:spPr>
          <a:xfrm rot="0">
            <a:off x="8843381" y="3379318"/>
            <a:ext cx="6914307"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Kontrolle</a:t>
            </a:r>
          </a:p>
        </p:txBody>
      </p:sp>
      <p:sp>
        <p:nvSpPr>
          <p:cNvPr name="TextBox 4" id="4"/>
          <p:cNvSpPr txBox="true"/>
          <p:nvPr/>
        </p:nvSpPr>
        <p:spPr>
          <a:xfrm rot="0">
            <a:off x="8843381" y="4369918"/>
            <a:ext cx="6914307"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Wenig oder kaum Freizeit</a:t>
            </a:r>
          </a:p>
        </p:txBody>
      </p:sp>
      <p:grpSp>
        <p:nvGrpSpPr>
          <p:cNvPr name="Group 5" id="5"/>
          <p:cNvGrpSpPr/>
          <p:nvPr/>
        </p:nvGrpSpPr>
        <p:grpSpPr>
          <a:xfrm rot="0">
            <a:off x="500204" y="4457330"/>
            <a:ext cx="6239428" cy="1852095"/>
            <a:chOff x="0" y="0"/>
            <a:chExt cx="8319237" cy="2469460"/>
          </a:xfrm>
        </p:grpSpPr>
        <p:sp>
          <p:nvSpPr>
            <p:cNvPr name="TextBox 6" id="6"/>
            <p:cNvSpPr txBox="true"/>
            <p:nvPr/>
          </p:nvSpPr>
          <p:spPr>
            <a:xfrm rot="0">
              <a:off x="0" y="-76200"/>
              <a:ext cx="8319237" cy="1473200"/>
            </a:xfrm>
            <a:prstGeom prst="rect">
              <a:avLst/>
            </a:prstGeom>
          </p:spPr>
          <p:txBody>
            <a:bodyPr anchor="t" rtlCol="false" tIns="0" lIns="0" bIns="0" rIns="0">
              <a:spAutoFit/>
            </a:bodyPr>
            <a:lstStyle/>
            <a:p>
              <a:pPr>
                <a:lnSpc>
                  <a:spcPts val="8280"/>
                </a:lnSpc>
              </a:pPr>
              <a:r>
                <a:rPr lang="en-US" sz="6900">
                  <a:solidFill>
                    <a:srgbClr val="E8AE8E"/>
                  </a:solidFill>
                  <a:latin typeface="Telegraf Bold"/>
                </a:rPr>
                <a:t>Befehlen</a:t>
              </a:r>
            </a:p>
          </p:txBody>
        </p:sp>
        <p:sp>
          <p:nvSpPr>
            <p:cNvPr name="TextBox 7" id="7"/>
            <p:cNvSpPr txBox="true"/>
            <p:nvPr/>
          </p:nvSpPr>
          <p:spPr>
            <a:xfrm rot="0">
              <a:off x="0" y="1846737"/>
              <a:ext cx="7395655" cy="622723"/>
            </a:xfrm>
            <a:prstGeom prst="rect">
              <a:avLst/>
            </a:prstGeom>
          </p:spPr>
          <p:txBody>
            <a:bodyPr anchor="t" rtlCol="false" tIns="0" lIns="0" bIns="0" rIns="0">
              <a:spAutoFit/>
            </a:bodyPr>
            <a:lstStyle/>
            <a:p>
              <a:pPr>
                <a:lnSpc>
                  <a:spcPts val="3919"/>
                </a:lnSpc>
                <a:spcBef>
                  <a:spcPct val="0"/>
                </a:spcBef>
              </a:pPr>
              <a:r>
                <a:rPr lang="en-US" sz="2800">
                  <a:solidFill>
                    <a:srgbClr val="1B1B1B"/>
                  </a:solidFill>
                  <a:latin typeface="HK Grotesk Light"/>
                </a:rPr>
                <a:t>Autoritär</a:t>
              </a:r>
            </a:p>
          </p:txBody>
        </p:sp>
      </p:grpSp>
      <p:sp>
        <p:nvSpPr>
          <p:cNvPr name="AutoShape 8" id="8"/>
          <p:cNvSpPr/>
          <p:nvPr/>
        </p:nvSpPr>
        <p:spPr>
          <a:xfrm>
            <a:off x="7725049" y="2678956"/>
            <a:ext cx="551602" cy="0"/>
          </a:xfrm>
          <a:prstGeom prst="line">
            <a:avLst/>
          </a:prstGeom>
          <a:ln cap="flat" w="76200">
            <a:solidFill>
              <a:srgbClr val="E8AE8E"/>
            </a:solidFill>
            <a:prstDash val="solid"/>
            <a:headEnd type="none" len="sm" w="sm"/>
            <a:tailEnd type="none" len="sm" w="sm"/>
          </a:ln>
        </p:spPr>
      </p:sp>
      <p:sp>
        <p:nvSpPr>
          <p:cNvPr name="AutoShape 9" id="9"/>
          <p:cNvSpPr/>
          <p:nvPr/>
        </p:nvSpPr>
        <p:spPr>
          <a:xfrm>
            <a:off x="7725049" y="3625663"/>
            <a:ext cx="551602" cy="0"/>
          </a:xfrm>
          <a:prstGeom prst="line">
            <a:avLst/>
          </a:prstGeom>
          <a:ln cap="flat" w="76200">
            <a:solidFill>
              <a:srgbClr val="E8AE8E"/>
            </a:solidFill>
            <a:prstDash val="solid"/>
            <a:headEnd type="none" len="sm" w="sm"/>
            <a:tailEnd type="none" len="sm" w="sm"/>
          </a:ln>
        </p:spPr>
      </p:sp>
      <p:sp>
        <p:nvSpPr>
          <p:cNvPr name="AutoShape 10" id="10"/>
          <p:cNvSpPr/>
          <p:nvPr/>
        </p:nvSpPr>
        <p:spPr>
          <a:xfrm>
            <a:off x="7725049" y="4684243"/>
            <a:ext cx="551602" cy="0"/>
          </a:xfrm>
          <a:prstGeom prst="line">
            <a:avLst/>
          </a:prstGeom>
          <a:ln cap="flat" w="76200">
            <a:solidFill>
              <a:srgbClr val="E8AE8E"/>
            </a:solidFill>
            <a:prstDash val="solid"/>
            <a:headEnd type="none" len="sm" w="sm"/>
            <a:tailEnd type="none" len="sm" w="sm"/>
          </a:ln>
        </p:spPr>
      </p:sp>
      <p:sp>
        <p:nvSpPr>
          <p:cNvPr name="AutoShape 11" id="11"/>
          <p:cNvSpPr/>
          <p:nvPr/>
        </p:nvSpPr>
        <p:spPr>
          <a:xfrm rot="5400000">
            <a:off x="2459223" y="5133975"/>
            <a:ext cx="8579868" cy="0"/>
          </a:xfrm>
          <a:prstGeom prst="line">
            <a:avLst/>
          </a:prstGeom>
          <a:ln cap="rnd" w="19050">
            <a:solidFill>
              <a:srgbClr val="E8AE8E"/>
            </a:solidFill>
            <a:prstDash val="solid"/>
            <a:headEnd type="none" len="sm" w="sm"/>
            <a:tailEnd type="none" len="sm" w="sm"/>
          </a:ln>
        </p:spPr>
      </p:sp>
      <p:sp>
        <p:nvSpPr>
          <p:cNvPr name="Freeform 12" id="12"/>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2"/>
            <a:stretch>
              <a:fillRect l="0" t="0" r="0" b="0"/>
            </a:stretch>
          </a:blipFill>
        </p:spPr>
      </p:sp>
      <p:sp>
        <p:nvSpPr>
          <p:cNvPr name="AutoShape 13" id="13"/>
          <p:cNvSpPr/>
          <p:nvPr/>
        </p:nvSpPr>
        <p:spPr>
          <a:xfrm>
            <a:off x="7725049" y="5674843"/>
            <a:ext cx="551602" cy="0"/>
          </a:xfrm>
          <a:prstGeom prst="line">
            <a:avLst/>
          </a:prstGeom>
          <a:ln cap="flat" w="76200">
            <a:solidFill>
              <a:srgbClr val="E8AE8E"/>
            </a:solidFill>
            <a:prstDash val="solid"/>
            <a:headEnd type="none" len="sm" w="sm"/>
            <a:tailEnd type="none" len="sm" w="sm"/>
          </a:ln>
        </p:spPr>
      </p:sp>
      <p:sp>
        <p:nvSpPr>
          <p:cNvPr name="TextBox 14" id="14"/>
          <p:cNvSpPr txBox="true"/>
          <p:nvPr/>
        </p:nvSpPr>
        <p:spPr>
          <a:xfrm rot="0">
            <a:off x="8843381" y="5360518"/>
            <a:ext cx="7852243"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Neigung zu Kritik, Drohung &amp; Forderung</a:t>
            </a:r>
          </a:p>
        </p:txBody>
      </p:sp>
      <p:sp>
        <p:nvSpPr>
          <p:cNvPr name="AutoShape 15" id="15"/>
          <p:cNvSpPr/>
          <p:nvPr/>
        </p:nvSpPr>
        <p:spPr>
          <a:xfrm>
            <a:off x="7725049" y="6665443"/>
            <a:ext cx="551602" cy="0"/>
          </a:xfrm>
          <a:prstGeom prst="line">
            <a:avLst/>
          </a:prstGeom>
          <a:ln cap="flat" w="76200">
            <a:solidFill>
              <a:srgbClr val="E8AE8E"/>
            </a:solidFill>
            <a:prstDash val="solid"/>
            <a:headEnd type="none" len="sm" w="sm"/>
            <a:tailEnd type="none" len="sm" w="sm"/>
          </a:ln>
        </p:spPr>
      </p:sp>
      <p:sp>
        <p:nvSpPr>
          <p:cNvPr name="TextBox 16" id="16"/>
          <p:cNvSpPr txBox="true"/>
          <p:nvPr/>
        </p:nvSpPr>
        <p:spPr>
          <a:xfrm rot="0">
            <a:off x="8843381" y="6351118"/>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Strafe und Belohung um ans Ziel zu kommen</a:t>
            </a:r>
          </a:p>
        </p:txBody>
      </p:sp>
      <p:sp>
        <p:nvSpPr>
          <p:cNvPr name="AutoShape 17" id="17"/>
          <p:cNvSpPr/>
          <p:nvPr/>
        </p:nvSpPr>
        <p:spPr>
          <a:xfrm>
            <a:off x="7725049" y="7656043"/>
            <a:ext cx="551602" cy="0"/>
          </a:xfrm>
          <a:prstGeom prst="line">
            <a:avLst/>
          </a:prstGeom>
          <a:ln cap="flat" w="76200">
            <a:solidFill>
              <a:srgbClr val="E8AE8E"/>
            </a:solidFill>
            <a:prstDash val="solid"/>
            <a:headEnd type="none" len="sm" w="sm"/>
            <a:tailEnd type="none" len="sm" w="sm"/>
          </a:ln>
        </p:spPr>
      </p:sp>
      <p:sp>
        <p:nvSpPr>
          <p:cNvPr name="TextBox 18" id="18"/>
          <p:cNvSpPr txBox="true"/>
          <p:nvPr/>
        </p:nvSpPr>
        <p:spPr>
          <a:xfrm rot="0">
            <a:off x="8843381" y="7341718"/>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Kein Vertrauen in ihre Kinder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8843381" y="2392832"/>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Keine Grenzen setzen</a:t>
            </a:r>
          </a:p>
        </p:txBody>
      </p:sp>
      <p:sp>
        <p:nvSpPr>
          <p:cNvPr name="TextBox 3" id="3"/>
          <p:cNvSpPr txBox="true"/>
          <p:nvPr/>
        </p:nvSpPr>
        <p:spPr>
          <a:xfrm rot="0">
            <a:off x="8843381" y="3379318"/>
            <a:ext cx="6914307"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Erlauben alles</a:t>
            </a:r>
          </a:p>
        </p:txBody>
      </p:sp>
      <p:sp>
        <p:nvSpPr>
          <p:cNvPr name="TextBox 4" id="4"/>
          <p:cNvSpPr txBox="true"/>
          <p:nvPr/>
        </p:nvSpPr>
        <p:spPr>
          <a:xfrm rot="0">
            <a:off x="8843381" y="4369918"/>
            <a:ext cx="6914307"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Am besten aus dem Weg gehen</a:t>
            </a:r>
          </a:p>
        </p:txBody>
      </p:sp>
      <p:grpSp>
        <p:nvGrpSpPr>
          <p:cNvPr name="Group 5" id="5"/>
          <p:cNvGrpSpPr/>
          <p:nvPr/>
        </p:nvGrpSpPr>
        <p:grpSpPr>
          <a:xfrm rot="0">
            <a:off x="500204" y="4457330"/>
            <a:ext cx="6239428" cy="1852095"/>
            <a:chOff x="0" y="0"/>
            <a:chExt cx="8319237" cy="2469460"/>
          </a:xfrm>
        </p:grpSpPr>
        <p:sp>
          <p:nvSpPr>
            <p:cNvPr name="TextBox 6" id="6"/>
            <p:cNvSpPr txBox="true"/>
            <p:nvPr/>
          </p:nvSpPr>
          <p:spPr>
            <a:xfrm rot="0">
              <a:off x="0" y="-76200"/>
              <a:ext cx="8319237" cy="1473200"/>
            </a:xfrm>
            <a:prstGeom prst="rect">
              <a:avLst/>
            </a:prstGeom>
          </p:spPr>
          <p:txBody>
            <a:bodyPr anchor="t" rtlCol="false" tIns="0" lIns="0" bIns="0" rIns="0">
              <a:spAutoFit/>
            </a:bodyPr>
            <a:lstStyle/>
            <a:p>
              <a:pPr>
                <a:lnSpc>
                  <a:spcPts val="8280"/>
                </a:lnSpc>
              </a:pPr>
              <a:r>
                <a:rPr lang="en-US" sz="6900">
                  <a:solidFill>
                    <a:srgbClr val="E8AE8E"/>
                  </a:solidFill>
                  <a:latin typeface="Telegraf Bold"/>
                </a:rPr>
                <a:t>Nachgeben</a:t>
              </a:r>
            </a:p>
          </p:txBody>
        </p:sp>
        <p:sp>
          <p:nvSpPr>
            <p:cNvPr name="TextBox 7" id="7"/>
            <p:cNvSpPr txBox="true"/>
            <p:nvPr/>
          </p:nvSpPr>
          <p:spPr>
            <a:xfrm rot="0">
              <a:off x="0" y="1846737"/>
              <a:ext cx="7395655" cy="622723"/>
            </a:xfrm>
            <a:prstGeom prst="rect">
              <a:avLst/>
            </a:prstGeom>
          </p:spPr>
          <p:txBody>
            <a:bodyPr anchor="t" rtlCol="false" tIns="0" lIns="0" bIns="0" rIns="0">
              <a:spAutoFit/>
            </a:bodyPr>
            <a:lstStyle/>
            <a:p>
              <a:pPr>
                <a:lnSpc>
                  <a:spcPts val="3919"/>
                </a:lnSpc>
                <a:spcBef>
                  <a:spcPct val="0"/>
                </a:spcBef>
              </a:pPr>
              <a:r>
                <a:rPr lang="en-US" sz="2800">
                  <a:solidFill>
                    <a:srgbClr val="1B1B1B"/>
                  </a:solidFill>
                  <a:latin typeface="HK Grotesk Light"/>
                </a:rPr>
                <a:t>Laisssez faire</a:t>
              </a:r>
            </a:p>
          </p:txBody>
        </p:sp>
      </p:grpSp>
      <p:sp>
        <p:nvSpPr>
          <p:cNvPr name="AutoShape 8" id="8"/>
          <p:cNvSpPr/>
          <p:nvPr/>
        </p:nvSpPr>
        <p:spPr>
          <a:xfrm>
            <a:off x="7725049" y="2678956"/>
            <a:ext cx="551602" cy="0"/>
          </a:xfrm>
          <a:prstGeom prst="line">
            <a:avLst/>
          </a:prstGeom>
          <a:ln cap="flat" w="76200">
            <a:solidFill>
              <a:srgbClr val="E8AE8E"/>
            </a:solidFill>
            <a:prstDash val="solid"/>
            <a:headEnd type="none" len="sm" w="sm"/>
            <a:tailEnd type="none" len="sm" w="sm"/>
          </a:ln>
        </p:spPr>
      </p:sp>
      <p:sp>
        <p:nvSpPr>
          <p:cNvPr name="AutoShape 9" id="9"/>
          <p:cNvSpPr/>
          <p:nvPr/>
        </p:nvSpPr>
        <p:spPr>
          <a:xfrm>
            <a:off x="7725049" y="3625663"/>
            <a:ext cx="551602" cy="0"/>
          </a:xfrm>
          <a:prstGeom prst="line">
            <a:avLst/>
          </a:prstGeom>
          <a:ln cap="flat" w="76200">
            <a:solidFill>
              <a:srgbClr val="E8AE8E"/>
            </a:solidFill>
            <a:prstDash val="solid"/>
            <a:headEnd type="none" len="sm" w="sm"/>
            <a:tailEnd type="none" len="sm" w="sm"/>
          </a:ln>
        </p:spPr>
      </p:sp>
      <p:sp>
        <p:nvSpPr>
          <p:cNvPr name="AutoShape 10" id="10"/>
          <p:cNvSpPr/>
          <p:nvPr/>
        </p:nvSpPr>
        <p:spPr>
          <a:xfrm>
            <a:off x="7725049" y="4684243"/>
            <a:ext cx="551602" cy="0"/>
          </a:xfrm>
          <a:prstGeom prst="line">
            <a:avLst/>
          </a:prstGeom>
          <a:ln cap="flat" w="76200">
            <a:solidFill>
              <a:srgbClr val="E8AE8E"/>
            </a:solidFill>
            <a:prstDash val="solid"/>
            <a:headEnd type="none" len="sm" w="sm"/>
            <a:tailEnd type="none" len="sm" w="sm"/>
          </a:ln>
        </p:spPr>
      </p:sp>
      <p:sp>
        <p:nvSpPr>
          <p:cNvPr name="AutoShape 11" id="11"/>
          <p:cNvSpPr/>
          <p:nvPr/>
        </p:nvSpPr>
        <p:spPr>
          <a:xfrm rot="5400000">
            <a:off x="2459223" y="5133975"/>
            <a:ext cx="8579868" cy="0"/>
          </a:xfrm>
          <a:prstGeom prst="line">
            <a:avLst/>
          </a:prstGeom>
          <a:ln cap="rnd" w="19050">
            <a:solidFill>
              <a:srgbClr val="E8AE8E"/>
            </a:solidFill>
            <a:prstDash val="solid"/>
            <a:headEnd type="none" len="sm" w="sm"/>
            <a:tailEnd type="none" len="sm" w="sm"/>
          </a:ln>
        </p:spPr>
      </p:sp>
      <p:sp>
        <p:nvSpPr>
          <p:cNvPr name="Freeform 12" id="12"/>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2"/>
            <a:stretch>
              <a:fillRect l="0" t="0" r="0" b="0"/>
            </a:stretch>
          </a:blipFill>
        </p:spPr>
      </p:sp>
      <p:sp>
        <p:nvSpPr>
          <p:cNvPr name="AutoShape 13" id="13"/>
          <p:cNvSpPr/>
          <p:nvPr/>
        </p:nvSpPr>
        <p:spPr>
          <a:xfrm>
            <a:off x="7725049" y="5674843"/>
            <a:ext cx="551602" cy="0"/>
          </a:xfrm>
          <a:prstGeom prst="line">
            <a:avLst/>
          </a:prstGeom>
          <a:ln cap="flat" w="76200">
            <a:solidFill>
              <a:srgbClr val="E8AE8E"/>
            </a:solidFill>
            <a:prstDash val="solid"/>
            <a:headEnd type="none" len="sm" w="sm"/>
            <a:tailEnd type="none" len="sm" w="sm"/>
          </a:ln>
        </p:spPr>
      </p:sp>
      <p:sp>
        <p:nvSpPr>
          <p:cNvPr name="TextBox 14" id="14"/>
          <p:cNvSpPr txBox="true"/>
          <p:nvPr/>
        </p:nvSpPr>
        <p:spPr>
          <a:xfrm rot="0">
            <a:off x="8843381" y="5360518"/>
            <a:ext cx="7852243"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Konflikte vermeiden</a:t>
            </a:r>
          </a:p>
        </p:txBody>
      </p:sp>
      <p:sp>
        <p:nvSpPr>
          <p:cNvPr name="AutoShape 15" id="15"/>
          <p:cNvSpPr/>
          <p:nvPr/>
        </p:nvSpPr>
        <p:spPr>
          <a:xfrm>
            <a:off x="7725049" y="6665443"/>
            <a:ext cx="551602" cy="0"/>
          </a:xfrm>
          <a:prstGeom prst="line">
            <a:avLst/>
          </a:prstGeom>
          <a:ln cap="flat" w="76200">
            <a:solidFill>
              <a:srgbClr val="E8AE8E"/>
            </a:solidFill>
            <a:prstDash val="solid"/>
            <a:headEnd type="none" len="sm" w="sm"/>
            <a:tailEnd type="none" len="sm" w="sm"/>
          </a:ln>
        </p:spPr>
      </p:sp>
      <p:sp>
        <p:nvSpPr>
          <p:cNvPr name="TextBox 16" id="16"/>
          <p:cNvSpPr txBox="true"/>
          <p:nvPr/>
        </p:nvSpPr>
        <p:spPr>
          <a:xfrm rot="0">
            <a:off x="8843381" y="6351118"/>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Gefühl der Machtlosigkeit</a:t>
            </a:r>
          </a:p>
        </p:txBody>
      </p:sp>
      <p:sp>
        <p:nvSpPr>
          <p:cNvPr name="AutoShape 17" id="17"/>
          <p:cNvSpPr/>
          <p:nvPr/>
        </p:nvSpPr>
        <p:spPr>
          <a:xfrm>
            <a:off x="7725049" y="7656043"/>
            <a:ext cx="551602" cy="0"/>
          </a:xfrm>
          <a:prstGeom prst="line">
            <a:avLst/>
          </a:prstGeom>
          <a:ln cap="flat" w="76200">
            <a:solidFill>
              <a:srgbClr val="E8AE8E"/>
            </a:solidFill>
            <a:prstDash val="solid"/>
            <a:headEnd type="none" len="sm" w="sm"/>
            <a:tailEnd type="none" len="sm" w="sm"/>
          </a:ln>
        </p:spPr>
      </p:sp>
      <p:sp>
        <p:nvSpPr>
          <p:cNvPr name="TextBox 18" id="18"/>
          <p:cNvSpPr txBox="true"/>
          <p:nvPr/>
        </p:nvSpPr>
        <p:spPr>
          <a:xfrm rot="0">
            <a:off x="8843381" y="7341718"/>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Fühlen sich schuldig</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7725049" y="2678956"/>
            <a:ext cx="551602" cy="0"/>
          </a:xfrm>
          <a:prstGeom prst="line">
            <a:avLst/>
          </a:prstGeom>
          <a:ln cap="flat" w="76200">
            <a:solidFill>
              <a:srgbClr val="E8AE8E"/>
            </a:solidFill>
            <a:prstDash val="solid"/>
            <a:headEnd type="none" len="sm" w="sm"/>
            <a:tailEnd type="none" len="sm" w="sm"/>
          </a:ln>
        </p:spPr>
      </p:sp>
      <p:sp>
        <p:nvSpPr>
          <p:cNvPr name="AutoShape 3" id="3"/>
          <p:cNvSpPr/>
          <p:nvPr/>
        </p:nvSpPr>
        <p:spPr>
          <a:xfrm>
            <a:off x="7725049" y="3625663"/>
            <a:ext cx="551602" cy="0"/>
          </a:xfrm>
          <a:prstGeom prst="line">
            <a:avLst/>
          </a:prstGeom>
          <a:ln cap="flat" w="76200">
            <a:solidFill>
              <a:srgbClr val="E8AE8E"/>
            </a:solidFill>
            <a:prstDash val="solid"/>
            <a:headEnd type="none" len="sm" w="sm"/>
            <a:tailEnd type="none" len="sm" w="sm"/>
          </a:ln>
        </p:spPr>
      </p:sp>
      <p:sp>
        <p:nvSpPr>
          <p:cNvPr name="AutoShape 4" id="4"/>
          <p:cNvSpPr/>
          <p:nvPr/>
        </p:nvSpPr>
        <p:spPr>
          <a:xfrm>
            <a:off x="7725049" y="4684243"/>
            <a:ext cx="551602" cy="0"/>
          </a:xfrm>
          <a:prstGeom prst="line">
            <a:avLst/>
          </a:prstGeom>
          <a:ln cap="flat" w="76200">
            <a:solidFill>
              <a:srgbClr val="E8AE8E"/>
            </a:solidFill>
            <a:prstDash val="solid"/>
            <a:headEnd type="none" len="sm" w="sm"/>
            <a:tailEnd type="none" len="sm" w="sm"/>
          </a:ln>
        </p:spPr>
      </p:sp>
      <p:sp>
        <p:nvSpPr>
          <p:cNvPr name="AutoShape 5" id="5"/>
          <p:cNvSpPr/>
          <p:nvPr/>
        </p:nvSpPr>
        <p:spPr>
          <a:xfrm rot="5400000">
            <a:off x="2459223" y="5133975"/>
            <a:ext cx="8579868" cy="0"/>
          </a:xfrm>
          <a:prstGeom prst="line">
            <a:avLst/>
          </a:prstGeom>
          <a:ln cap="rnd" w="19050">
            <a:solidFill>
              <a:srgbClr val="E8AE8E"/>
            </a:solidFill>
            <a:prstDash val="solid"/>
            <a:headEnd type="none" len="sm" w="sm"/>
            <a:tailEnd type="none" len="sm" w="sm"/>
          </a:ln>
        </p:spPr>
      </p:sp>
      <p:sp>
        <p:nvSpPr>
          <p:cNvPr name="Freeform 6" id="6"/>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2"/>
            <a:stretch>
              <a:fillRect l="0" t="0" r="0" b="0"/>
            </a:stretch>
          </a:blipFill>
        </p:spPr>
      </p:sp>
      <p:sp>
        <p:nvSpPr>
          <p:cNvPr name="AutoShape 7" id="7"/>
          <p:cNvSpPr/>
          <p:nvPr/>
        </p:nvSpPr>
        <p:spPr>
          <a:xfrm>
            <a:off x="7725049" y="5674843"/>
            <a:ext cx="551602" cy="0"/>
          </a:xfrm>
          <a:prstGeom prst="line">
            <a:avLst/>
          </a:prstGeom>
          <a:ln cap="flat" w="76200">
            <a:solidFill>
              <a:srgbClr val="E8AE8E"/>
            </a:solidFill>
            <a:prstDash val="solid"/>
            <a:headEnd type="none" len="sm" w="sm"/>
            <a:tailEnd type="none" len="sm" w="sm"/>
          </a:ln>
        </p:spPr>
      </p:sp>
      <p:sp>
        <p:nvSpPr>
          <p:cNvPr name="AutoShape 8" id="8"/>
          <p:cNvSpPr/>
          <p:nvPr/>
        </p:nvSpPr>
        <p:spPr>
          <a:xfrm>
            <a:off x="7725049" y="6665443"/>
            <a:ext cx="551602" cy="0"/>
          </a:xfrm>
          <a:prstGeom prst="line">
            <a:avLst/>
          </a:prstGeom>
          <a:ln cap="flat" w="76200">
            <a:solidFill>
              <a:srgbClr val="E8AE8E"/>
            </a:solidFill>
            <a:prstDash val="solid"/>
            <a:headEnd type="none" len="sm" w="sm"/>
            <a:tailEnd type="none" len="sm" w="sm"/>
          </a:ln>
        </p:spPr>
      </p:sp>
      <p:sp>
        <p:nvSpPr>
          <p:cNvPr name="AutoShape 9" id="9"/>
          <p:cNvSpPr/>
          <p:nvPr/>
        </p:nvSpPr>
        <p:spPr>
          <a:xfrm>
            <a:off x="7725049" y="7656043"/>
            <a:ext cx="551602" cy="0"/>
          </a:xfrm>
          <a:prstGeom prst="line">
            <a:avLst/>
          </a:prstGeom>
          <a:ln cap="flat" w="76200">
            <a:solidFill>
              <a:srgbClr val="E8AE8E"/>
            </a:solidFill>
            <a:prstDash val="solid"/>
            <a:headEnd type="none" len="sm" w="sm"/>
            <a:tailEnd type="none" len="sm" w="sm"/>
          </a:ln>
        </p:spPr>
      </p:sp>
      <p:sp>
        <p:nvSpPr>
          <p:cNvPr name="TextBox 10" id="10"/>
          <p:cNvSpPr txBox="true"/>
          <p:nvPr/>
        </p:nvSpPr>
        <p:spPr>
          <a:xfrm rot="0">
            <a:off x="8843381" y="2392832"/>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Gleichgewicht Rechte &amp; Pflichten schaffen</a:t>
            </a:r>
          </a:p>
        </p:txBody>
      </p:sp>
      <p:sp>
        <p:nvSpPr>
          <p:cNvPr name="TextBox 11" id="11"/>
          <p:cNvSpPr txBox="true"/>
          <p:nvPr/>
        </p:nvSpPr>
        <p:spPr>
          <a:xfrm rot="0">
            <a:off x="8843381" y="3379318"/>
            <a:ext cx="8041660"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Ermöglicht Entscheidungen zu treffen</a:t>
            </a:r>
          </a:p>
        </p:txBody>
      </p:sp>
      <p:sp>
        <p:nvSpPr>
          <p:cNvPr name="TextBox 12" id="12"/>
          <p:cNvSpPr txBox="true"/>
          <p:nvPr/>
        </p:nvSpPr>
        <p:spPr>
          <a:xfrm rot="0">
            <a:off x="8843381" y="4369918"/>
            <a:ext cx="6914307"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Grenzen setzen</a:t>
            </a:r>
          </a:p>
        </p:txBody>
      </p:sp>
      <p:grpSp>
        <p:nvGrpSpPr>
          <p:cNvPr name="Group 13" id="13"/>
          <p:cNvGrpSpPr/>
          <p:nvPr/>
        </p:nvGrpSpPr>
        <p:grpSpPr>
          <a:xfrm rot="0">
            <a:off x="500204" y="4209680"/>
            <a:ext cx="6239428" cy="2347395"/>
            <a:chOff x="0" y="0"/>
            <a:chExt cx="8319237" cy="3129860"/>
          </a:xfrm>
        </p:grpSpPr>
        <p:sp>
          <p:nvSpPr>
            <p:cNvPr name="TextBox 14" id="14"/>
            <p:cNvSpPr txBox="true"/>
            <p:nvPr/>
          </p:nvSpPr>
          <p:spPr>
            <a:xfrm rot="0">
              <a:off x="0" y="-76200"/>
              <a:ext cx="8319237" cy="1473200"/>
            </a:xfrm>
            <a:prstGeom prst="rect">
              <a:avLst/>
            </a:prstGeom>
          </p:spPr>
          <p:txBody>
            <a:bodyPr anchor="t" rtlCol="false" tIns="0" lIns="0" bIns="0" rIns="0">
              <a:spAutoFit/>
            </a:bodyPr>
            <a:lstStyle/>
            <a:p>
              <a:pPr>
                <a:lnSpc>
                  <a:spcPts val="8280"/>
                </a:lnSpc>
              </a:pPr>
              <a:r>
                <a:rPr lang="en-US" sz="6900">
                  <a:solidFill>
                    <a:srgbClr val="E8AE8E"/>
                  </a:solidFill>
                  <a:latin typeface="Telegraf Bold"/>
                </a:rPr>
                <a:t>Demokratisch</a:t>
              </a:r>
            </a:p>
          </p:txBody>
        </p:sp>
        <p:sp>
          <p:nvSpPr>
            <p:cNvPr name="TextBox 15" id="15"/>
            <p:cNvSpPr txBox="true"/>
            <p:nvPr/>
          </p:nvSpPr>
          <p:spPr>
            <a:xfrm rot="0">
              <a:off x="0" y="1846737"/>
              <a:ext cx="7395655" cy="1283123"/>
            </a:xfrm>
            <a:prstGeom prst="rect">
              <a:avLst/>
            </a:prstGeom>
          </p:spPr>
          <p:txBody>
            <a:bodyPr anchor="t" rtlCol="false" tIns="0" lIns="0" bIns="0" rIns="0">
              <a:spAutoFit/>
            </a:bodyPr>
            <a:lstStyle/>
            <a:p>
              <a:pPr>
                <a:lnSpc>
                  <a:spcPts val="3919"/>
                </a:lnSpc>
                <a:spcBef>
                  <a:spcPct val="0"/>
                </a:spcBef>
              </a:pPr>
              <a:r>
                <a:rPr lang="en-US" sz="2800">
                  <a:solidFill>
                    <a:srgbClr val="1B1B1B"/>
                  </a:solidFill>
                  <a:latin typeface="HK Grotesk Light"/>
                </a:rPr>
                <a:t>Entscheidungsmöglichkeiten anbieten</a:t>
              </a:r>
            </a:p>
          </p:txBody>
        </p:sp>
      </p:grpSp>
      <p:sp>
        <p:nvSpPr>
          <p:cNvPr name="TextBox 16" id="16"/>
          <p:cNvSpPr txBox="true"/>
          <p:nvPr/>
        </p:nvSpPr>
        <p:spPr>
          <a:xfrm rot="0">
            <a:off x="8843381" y="5360518"/>
            <a:ext cx="7852243"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Gibt Raum um für sich zu sprechen</a:t>
            </a:r>
          </a:p>
        </p:txBody>
      </p:sp>
      <p:sp>
        <p:nvSpPr>
          <p:cNvPr name="TextBox 17" id="17"/>
          <p:cNvSpPr txBox="true"/>
          <p:nvPr/>
        </p:nvSpPr>
        <p:spPr>
          <a:xfrm rot="0">
            <a:off x="8843381" y="6351118"/>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Vermittelt gegenseitigen Respekt</a:t>
            </a:r>
          </a:p>
        </p:txBody>
      </p:sp>
      <p:sp>
        <p:nvSpPr>
          <p:cNvPr name="TextBox 18" id="18"/>
          <p:cNvSpPr txBox="true"/>
          <p:nvPr/>
        </p:nvSpPr>
        <p:spPr>
          <a:xfrm rot="0">
            <a:off x="8843381" y="7341718"/>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Gibt Orientierung</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412570" y="1996769"/>
            <a:ext cx="15513098" cy="1171575"/>
          </a:xfrm>
          <a:prstGeom prst="rect">
            <a:avLst/>
          </a:prstGeom>
        </p:spPr>
        <p:txBody>
          <a:bodyPr anchor="t" rtlCol="false" tIns="0" lIns="0" bIns="0" rIns="0">
            <a:spAutoFit/>
          </a:bodyPr>
          <a:lstStyle/>
          <a:p>
            <a:pPr>
              <a:lnSpc>
                <a:spcPts val="8640"/>
              </a:lnSpc>
            </a:pPr>
            <a:r>
              <a:rPr lang="en-US" sz="7200">
                <a:solidFill>
                  <a:srgbClr val="E8AE8E"/>
                </a:solidFill>
                <a:latin typeface="Telegraf Bold"/>
              </a:rPr>
              <a:t>Was lernt unser Kind daraus?</a:t>
            </a:r>
          </a:p>
        </p:txBody>
      </p:sp>
      <p:sp>
        <p:nvSpPr>
          <p:cNvPr name="AutoShape 3" id="3"/>
          <p:cNvSpPr/>
          <p:nvPr/>
        </p:nvSpPr>
        <p:spPr>
          <a:xfrm rot="0">
            <a:off x="1028700" y="5289588"/>
            <a:ext cx="16230600" cy="0"/>
          </a:xfrm>
          <a:prstGeom prst="line">
            <a:avLst/>
          </a:prstGeom>
          <a:ln cap="rnd" w="19050">
            <a:solidFill>
              <a:srgbClr val="1B1B1B"/>
            </a:solidFill>
            <a:prstDash val="solid"/>
            <a:headEnd type="none" len="sm" w="sm"/>
            <a:tailEnd type="none" len="sm" w="sm"/>
          </a:ln>
        </p:spPr>
      </p:sp>
      <p:sp>
        <p:nvSpPr>
          <p:cNvPr name="AutoShape 4" id="4"/>
          <p:cNvSpPr/>
          <p:nvPr/>
        </p:nvSpPr>
        <p:spPr>
          <a:xfrm rot="-5400000">
            <a:off x="3286364" y="6658873"/>
            <a:ext cx="5857109" cy="0"/>
          </a:xfrm>
          <a:prstGeom prst="line">
            <a:avLst/>
          </a:prstGeom>
          <a:ln cap="flat" w="19050">
            <a:solidFill>
              <a:srgbClr val="1B1B1B"/>
            </a:solidFill>
            <a:prstDash val="solid"/>
            <a:headEnd type="none" len="sm" w="sm"/>
            <a:tailEnd type="none" len="sm" w="sm"/>
          </a:ln>
        </p:spPr>
      </p:sp>
      <p:sp>
        <p:nvSpPr>
          <p:cNvPr name="AutoShape 5" id="5"/>
          <p:cNvSpPr/>
          <p:nvPr/>
        </p:nvSpPr>
        <p:spPr>
          <a:xfrm rot="-5400000">
            <a:off x="9144527" y="6658873"/>
            <a:ext cx="5857109" cy="0"/>
          </a:xfrm>
          <a:prstGeom prst="line">
            <a:avLst/>
          </a:prstGeom>
          <a:ln cap="flat" w="19050">
            <a:solidFill>
              <a:srgbClr val="1B1B1B"/>
            </a:solidFill>
            <a:prstDash val="solid"/>
            <a:headEnd type="none" len="sm" w="sm"/>
            <a:tailEnd type="none" len="sm" w="sm"/>
          </a:ln>
        </p:spPr>
      </p:sp>
      <p:sp>
        <p:nvSpPr>
          <p:cNvPr name="AutoShape 6" id="6"/>
          <p:cNvSpPr/>
          <p:nvPr/>
        </p:nvSpPr>
        <p:spPr>
          <a:xfrm rot="0">
            <a:off x="1028700" y="3730319"/>
            <a:ext cx="16230600" cy="0"/>
          </a:xfrm>
          <a:prstGeom prst="line">
            <a:avLst/>
          </a:prstGeom>
          <a:ln cap="rnd" w="19050">
            <a:solidFill>
              <a:srgbClr val="1B1B1B"/>
            </a:solidFill>
            <a:prstDash val="solid"/>
            <a:headEnd type="none" len="sm" w="sm"/>
            <a:tailEnd type="none" len="sm" w="sm"/>
          </a:ln>
        </p:spPr>
      </p:sp>
      <p:sp>
        <p:nvSpPr>
          <p:cNvPr name="TextBox 7" id="7"/>
          <p:cNvSpPr txBox="true"/>
          <p:nvPr/>
        </p:nvSpPr>
        <p:spPr>
          <a:xfrm rot="0">
            <a:off x="6729816" y="4259696"/>
            <a:ext cx="4451836" cy="500872"/>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Nachgeben</a:t>
            </a:r>
          </a:p>
        </p:txBody>
      </p:sp>
      <p:sp>
        <p:nvSpPr>
          <p:cNvPr name="TextBox 8" id="8"/>
          <p:cNvSpPr txBox="true"/>
          <p:nvPr/>
        </p:nvSpPr>
        <p:spPr>
          <a:xfrm rot="0">
            <a:off x="1078920" y="4259696"/>
            <a:ext cx="4306224" cy="500872"/>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Befehle</a:t>
            </a:r>
          </a:p>
        </p:txBody>
      </p:sp>
      <p:sp>
        <p:nvSpPr>
          <p:cNvPr name="TextBox 9" id="9"/>
          <p:cNvSpPr txBox="true"/>
          <p:nvPr/>
        </p:nvSpPr>
        <p:spPr>
          <a:xfrm rot="0">
            <a:off x="12791258" y="4252936"/>
            <a:ext cx="4213757" cy="500872"/>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Wahlmöglichkeit</a:t>
            </a:r>
          </a:p>
        </p:txBody>
      </p:sp>
      <p:sp>
        <p:nvSpPr>
          <p:cNvPr name="TextBox 10" id="10"/>
          <p:cNvSpPr txBox="true"/>
          <p:nvPr/>
        </p:nvSpPr>
        <p:spPr>
          <a:xfrm rot="0">
            <a:off x="1078920" y="5600727"/>
            <a:ext cx="4306224" cy="3758565"/>
          </a:xfrm>
          <a:prstGeom prst="rect">
            <a:avLst/>
          </a:prstGeom>
        </p:spPr>
        <p:txBody>
          <a:bodyPr anchor="t" rtlCol="false" tIns="0" lIns="0" bIns="0" rIns="0">
            <a:spAutoFit/>
          </a:bodyPr>
          <a:lstStyle/>
          <a:p>
            <a:pPr marL="518160" indent="-259080" lvl="1">
              <a:lnSpc>
                <a:spcPts val="3359"/>
              </a:lnSpc>
              <a:buFont typeface="Arial"/>
              <a:buChar char="•"/>
            </a:pPr>
            <a:r>
              <a:rPr lang="en-US" sz="2400">
                <a:solidFill>
                  <a:srgbClr val="000000"/>
                </a:solidFill>
                <a:latin typeface="HK Grotesk Light"/>
              </a:rPr>
              <a:t>Rebellion</a:t>
            </a:r>
          </a:p>
          <a:p>
            <a:pPr marL="518160" indent="-259080" lvl="1">
              <a:lnSpc>
                <a:spcPts val="3359"/>
              </a:lnSpc>
              <a:buFont typeface="Arial"/>
              <a:buChar char="•"/>
            </a:pPr>
            <a:r>
              <a:rPr lang="en-US" sz="2400">
                <a:solidFill>
                  <a:srgbClr val="000000"/>
                </a:solidFill>
                <a:latin typeface="HK Grotesk Light"/>
              </a:rPr>
              <a:t>Machtkämpfe</a:t>
            </a:r>
          </a:p>
          <a:p>
            <a:pPr marL="518160" indent="-259080" lvl="1">
              <a:lnSpc>
                <a:spcPts val="3359"/>
              </a:lnSpc>
              <a:buFont typeface="Arial"/>
              <a:buChar char="•"/>
            </a:pPr>
            <a:r>
              <a:rPr lang="en-US" sz="2400">
                <a:solidFill>
                  <a:srgbClr val="000000"/>
                </a:solidFill>
                <a:latin typeface="HK Grotesk Light"/>
              </a:rPr>
              <a:t>Respekt geht verloren</a:t>
            </a:r>
          </a:p>
          <a:p>
            <a:pPr marL="518160" indent="-259080" lvl="1">
              <a:lnSpc>
                <a:spcPts val="3359"/>
              </a:lnSpc>
              <a:buFont typeface="Arial"/>
              <a:buChar char="•"/>
            </a:pPr>
            <a:r>
              <a:rPr lang="en-US" sz="2400">
                <a:solidFill>
                  <a:srgbClr val="000000"/>
                </a:solidFill>
                <a:latin typeface="HK Grotesk Light"/>
              </a:rPr>
              <a:t>Vertrauen geht verloren</a:t>
            </a:r>
          </a:p>
          <a:p>
            <a:pPr marL="518160" indent="-259080" lvl="1">
              <a:lnSpc>
                <a:spcPts val="3359"/>
              </a:lnSpc>
              <a:buFont typeface="Arial"/>
              <a:buChar char="•"/>
            </a:pPr>
            <a:r>
              <a:rPr lang="en-US" sz="2400">
                <a:solidFill>
                  <a:srgbClr val="000000"/>
                </a:solidFill>
                <a:latin typeface="HK Grotesk Light"/>
              </a:rPr>
              <a:t>Keine Freiräume um Verantwortung zu übernehmen</a:t>
            </a:r>
          </a:p>
          <a:p>
            <a:pPr marL="518160" indent="-259080" lvl="1">
              <a:lnSpc>
                <a:spcPts val="3359"/>
              </a:lnSpc>
              <a:buFont typeface="Arial"/>
              <a:buChar char="•"/>
            </a:pPr>
            <a:r>
              <a:rPr lang="en-US" sz="2400">
                <a:solidFill>
                  <a:srgbClr val="000000"/>
                </a:solidFill>
                <a:latin typeface="HK Grotesk Light"/>
              </a:rPr>
              <a:t>Nicht für sich selber zu denken</a:t>
            </a:r>
          </a:p>
        </p:txBody>
      </p:sp>
      <p:sp>
        <p:nvSpPr>
          <p:cNvPr name="TextBox 11" id="11"/>
          <p:cNvSpPr txBox="true"/>
          <p:nvPr/>
        </p:nvSpPr>
        <p:spPr>
          <a:xfrm rot="0">
            <a:off x="6729816" y="5600727"/>
            <a:ext cx="4768021" cy="4596765"/>
          </a:xfrm>
          <a:prstGeom prst="rect">
            <a:avLst/>
          </a:prstGeom>
        </p:spPr>
        <p:txBody>
          <a:bodyPr anchor="t" rtlCol="false" tIns="0" lIns="0" bIns="0" rIns="0">
            <a:spAutoFit/>
          </a:bodyPr>
          <a:lstStyle/>
          <a:p>
            <a:pPr marL="518160" indent="-259080" lvl="1">
              <a:lnSpc>
                <a:spcPts val="3359"/>
              </a:lnSpc>
              <a:buFont typeface="Arial"/>
              <a:buChar char="•"/>
            </a:pPr>
            <a:r>
              <a:rPr lang="en-US" sz="2400">
                <a:solidFill>
                  <a:srgbClr val="000000"/>
                </a:solidFill>
                <a:latin typeface="HK Grotesk Light"/>
              </a:rPr>
              <a:t>Zeichen der Schwäche der Eltern</a:t>
            </a:r>
          </a:p>
          <a:p>
            <a:pPr marL="518160" indent="-259080" lvl="1">
              <a:lnSpc>
                <a:spcPts val="3359"/>
              </a:lnSpc>
              <a:buFont typeface="Arial"/>
              <a:buChar char="•"/>
            </a:pPr>
            <a:r>
              <a:rPr lang="en-US" sz="2400">
                <a:solidFill>
                  <a:srgbClr val="000000"/>
                </a:solidFill>
                <a:latin typeface="HK Grotesk Light"/>
              </a:rPr>
              <a:t>Verhält sich respektlos</a:t>
            </a:r>
          </a:p>
          <a:p>
            <a:pPr marL="518160" indent="-259080" lvl="1">
              <a:lnSpc>
                <a:spcPts val="3359"/>
              </a:lnSpc>
              <a:buFont typeface="Arial"/>
              <a:buChar char="•"/>
            </a:pPr>
            <a:r>
              <a:rPr lang="en-US" sz="2400">
                <a:solidFill>
                  <a:srgbClr val="000000"/>
                </a:solidFill>
                <a:latin typeface="HK Grotesk Light"/>
              </a:rPr>
              <a:t>Reißt “Macht” an sich</a:t>
            </a:r>
          </a:p>
          <a:p>
            <a:pPr>
              <a:lnSpc>
                <a:spcPts val="3359"/>
              </a:lnSpc>
            </a:pPr>
            <a:r>
              <a:rPr lang="en-US" sz="2400">
                <a:solidFill>
                  <a:srgbClr val="000000"/>
                </a:solidFill>
                <a:latin typeface="HK Grotesk Light"/>
              </a:rPr>
              <a:t>Ohne Grenzen -&gt;</a:t>
            </a:r>
          </a:p>
          <a:p>
            <a:pPr marL="518160" indent="-259080" lvl="1">
              <a:lnSpc>
                <a:spcPts val="3359"/>
              </a:lnSpc>
              <a:buFont typeface="Arial"/>
              <a:buChar char="•"/>
            </a:pPr>
            <a:r>
              <a:rPr lang="en-US" sz="2400">
                <a:solidFill>
                  <a:srgbClr val="000000"/>
                </a:solidFill>
                <a:latin typeface="HK Grotesk Light"/>
              </a:rPr>
              <a:t>Lernt nicht mit anderen auszukommen</a:t>
            </a:r>
          </a:p>
          <a:p>
            <a:pPr marL="518160" indent="-259080" lvl="1">
              <a:lnSpc>
                <a:spcPts val="3359"/>
              </a:lnSpc>
              <a:buFont typeface="Arial"/>
              <a:buChar char="•"/>
            </a:pPr>
            <a:r>
              <a:rPr lang="en-US" sz="2400">
                <a:solidFill>
                  <a:srgbClr val="000000"/>
                </a:solidFill>
                <a:latin typeface="HK Grotesk Light"/>
              </a:rPr>
              <a:t>Kein Verantwortungs-bewusstesein</a:t>
            </a:r>
          </a:p>
          <a:p>
            <a:pPr marL="518160" indent="-259080" lvl="1">
              <a:lnSpc>
                <a:spcPts val="3359"/>
              </a:lnSpc>
              <a:buFont typeface="Arial"/>
              <a:buChar char="•"/>
            </a:pPr>
            <a:r>
              <a:rPr lang="en-US" sz="2400">
                <a:solidFill>
                  <a:srgbClr val="000000"/>
                </a:solidFill>
                <a:latin typeface="HK Grotesk Light"/>
              </a:rPr>
              <a:t>Mit sich selbst zufrieden sein</a:t>
            </a:r>
          </a:p>
          <a:p>
            <a:pPr>
              <a:lnSpc>
                <a:spcPts val="3359"/>
              </a:lnSpc>
            </a:pPr>
          </a:p>
        </p:txBody>
      </p:sp>
      <p:sp>
        <p:nvSpPr>
          <p:cNvPr name="TextBox 12" id="12"/>
          <p:cNvSpPr txBox="true"/>
          <p:nvPr/>
        </p:nvSpPr>
        <p:spPr>
          <a:xfrm rot="0">
            <a:off x="12791258" y="5600727"/>
            <a:ext cx="4768021" cy="2920365"/>
          </a:xfrm>
          <a:prstGeom prst="rect">
            <a:avLst/>
          </a:prstGeom>
        </p:spPr>
        <p:txBody>
          <a:bodyPr anchor="t" rtlCol="false" tIns="0" lIns="0" bIns="0" rIns="0">
            <a:spAutoFit/>
          </a:bodyPr>
          <a:lstStyle/>
          <a:p>
            <a:pPr marL="518160" indent="-259080" lvl="1">
              <a:lnSpc>
                <a:spcPts val="3359"/>
              </a:lnSpc>
              <a:buFont typeface="Arial"/>
              <a:buChar char="•"/>
            </a:pPr>
            <a:r>
              <a:rPr lang="en-US" sz="2400">
                <a:solidFill>
                  <a:srgbClr val="000000"/>
                </a:solidFill>
                <a:latin typeface="HK Grotesk Light"/>
              </a:rPr>
              <a:t>Vertrauen</a:t>
            </a:r>
          </a:p>
          <a:p>
            <a:pPr marL="518160" indent="-259080" lvl="1">
              <a:lnSpc>
                <a:spcPts val="3359"/>
              </a:lnSpc>
              <a:buFont typeface="Arial"/>
              <a:buChar char="•"/>
            </a:pPr>
            <a:r>
              <a:rPr lang="en-US" sz="2400">
                <a:solidFill>
                  <a:srgbClr val="000000"/>
                </a:solidFill>
                <a:latin typeface="HK Grotesk Light"/>
              </a:rPr>
              <a:t>Verantwortungsbewusstsein</a:t>
            </a:r>
          </a:p>
          <a:p>
            <a:pPr marL="518160" indent="-259080" lvl="1">
              <a:lnSpc>
                <a:spcPts val="3359"/>
              </a:lnSpc>
              <a:buFont typeface="Arial"/>
              <a:buChar char="•"/>
            </a:pPr>
            <a:r>
              <a:rPr lang="en-US" sz="2400">
                <a:solidFill>
                  <a:srgbClr val="000000"/>
                </a:solidFill>
                <a:latin typeface="HK Grotesk Light"/>
              </a:rPr>
              <a:t>Respekt</a:t>
            </a:r>
          </a:p>
          <a:p>
            <a:pPr marL="518160" indent="-259080" lvl="1">
              <a:lnSpc>
                <a:spcPts val="3359"/>
              </a:lnSpc>
              <a:buFont typeface="Arial"/>
              <a:buChar char="•"/>
            </a:pPr>
            <a:r>
              <a:rPr lang="en-US" sz="2400">
                <a:solidFill>
                  <a:srgbClr val="000000"/>
                </a:solidFill>
                <a:latin typeface="HK Grotesk Light"/>
              </a:rPr>
              <a:t>Selbstdisziplin</a:t>
            </a:r>
          </a:p>
          <a:p>
            <a:pPr marL="518160" indent="-259080" lvl="1">
              <a:lnSpc>
                <a:spcPts val="3359"/>
              </a:lnSpc>
              <a:buFont typeface="Arial"/>
              <a:buChar char="•"/>
            </a:pPr>
            <a:r>
              <a:rPr lang="en-US" sz="2400">
                <a:solidFill>
                  <a:srgbClr val="000000"/>
                </a:solidFill>
                <a:latin typeface="HK Grotesk Light"/>
              </a:rPr>
              <a:t>Entscheidungen treffen und mit den Konsequenzen leben</a:t>
            </a:r>
          </a:p>
          <a:p>
            <a:pPr>
              <a:lnSpc>
                <a:spcPts val="3359"/>
              </a:lnSpc>
              <a:spcBef>
                <a:spcPct val="0"/>
              </a:spcBef>
            </a:pPr>
          </a:p>
        </p:txBody>
      </p:sp>
      <p:sp>
        <p:nvSpPr>
          <p:cNvPr name="Freeform 13" id="13"/>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8AE8E"/>
        </a:solidFill>
      </p:bgPr>
    </p:bg>
    <p:spTree>
      <p:nvGrpSpPr>
        <p:cNvPr id="1" name=""/>
        <p:cNvGrpSpPr/>
        <p:nvPr/>
      </p:nvGrpSpPr>
      <p:grpSpPr>
        <a:xfrm>
          <a:off x="0" y="0"/>
          <a:ext cx="0" cy="0"/>
          <a:chOff x="0" y="0"/>
          <a:chExt cx="0" cy="0"/>
        </a:xfrm>
      </p:grpSpPr>
      <p:sp>
        <p:nvSpPr>
          <p:cNvPr name="TextBox 2" id="2"/>
          <p:cNvSpPr txBox="true"/>
          <p:nvPr/>
        </p:nvSpPr>
        <p:spPr>
          <a:xfrm rot="0">
            <a:off x="1151774" y="4380833"/>
            <a:ext cx="6239428" cy="1171575"/>
          </a:xfrm>
          <a:prstGeom prst="rect">
            <a:avLst/>
          </a:prstGeom>
        </p:spPr>
        <p:txBody>
          <a:bodyPr anchor="t" rtlCol="false" tIns="0" lIns="0" bIns="0" rIns="0">
            <a:spAutoFit/>
          </a:bodyPr>
          <a:lstStyle/>
          <a:p>
            <a:pPr>
              <a:lnSpc>
                <a:spcPts val="8640"/>
              </a:lnSpc>
            </a:pPr>
            <a:r>
              <a:rPr lang="en-US" sz="7200">
                <a:solidFill>
                  <a:srgbClr val="FFFFFF"/>
                </a:solidFill>
                <a:latin typeface="Telegraf Bold"/>
              </a:rPr>
              <a:t>Merke:</a:t>
            </a:r>
          </a:p>
        </p:txBody>
      </p:sp>
      <p:sp>
        <p:nvSpPr>
          <p:cNvPr name="AutoShape 3" id="3"/>
          <p:cNvSpPr/>
          <p:nvPr/>
        </p:nvSpPr>
        <p:spPr>
          <a:xfrm rot="5400000">
            <a:off x="2459223" y="5133975"/>
            <a:ext cx="8579868" cy="0"/>
          </a:xfrm>
          <a:prstGeom prst="line">
            <a:avLst/>
          </a:prstGeom>
          <a:ln cap="rnd" w="19050">
            <a:solidFill>
              <a:srgbClr val="1B1B1B"/>
            </a:solidFill>
            <a:prstDash val="solid"/>
            <a:headEnd type="none" len="sm" w="sm"/>
            <a:tailEnd type="none" len="sm" w="sm"/>
          </a:ln>
        </p:spPr>
      </p:sp>
      <p:sp>
        <p:nvSpPr>
          <p:cNvPr name="TextBox 4" id="4"/>
          <p:cNvSpPr txBox="true"/>
          <p:nvPr/>
        </p:nvSpPr>
        <p:spPr>
          <a:xfrm rot="0">
            <a:off x="7634641" y="1027766"/>
            <a:ext cx="9331896" cy="887095"/>
          </a:xfrm>
          <a:prstGeom prst="rect">
            <a:avLst/>
          </a:prstGeom>
        </p:spPr>
        <p:txBody>
          <a:bodyPr anchor="t" rtlCol="false" tIns="0" lIns="0" bIns="0" rIns="0">
            <a:spAutoFit/>
          </a:bodyPr>
          <a:lstStyle/>
          <a:p>
            <a:pPr algn="ctr">
              <a:lnSpc>
                <a:spcPts val="7279"/>
              </a:lnSpc>
            </a:pPr>
            <a:r>
              <a:rPr lang="en-US" sz="5199">
                <a:solidFill>
                  <a:srgbClr val="FFFFFF"/>
                </a:solidFill>
                <a:latin typeface="Canva Sans Bold"/>
              </a:rPr>
              <a:t>Entscheidungsmöglichkeiten</a:t>
            </a:r>
          </a:p>
        </p:txBody>
      </p:sp>
      <p:sp>
        <p:nvSpPr>
          <p:cNvPr name="TextBox 5" id="5"/>
          <p:cNvSpPr txBox="true"/>
          <p:nvPr/>
        </p:nvSpPr>
        <p:spPr>
          <a:xfrm rot="0">
            <a:off x="7391202" y="3484530"/>
            <a:ext cx="7980977" cy="4059556"/>
          </a:xfrm>
          <a:prstGeom prst="rect">
            <a:avLst/>
          </a:prstGeom>
        </p:spPr>
        <p:txBody>
          <a:bodyPr anchor="t" rtlCol="false" tIns="0" lIns="0" bIns="0" rIns="0">
            <a:spAutoFit/>
          </a:bodyPr>
          <a:lstStyle/>
          <a:p>
            <a:pPr marL="712465" indent="-356233" lvl="1">
              <a:lnSpc>
                <a:spcPts val="4619"/>
              </a:lnSpc>
              <a:buFont typeface="Arial"/>
              <a:buChar char="•"/>
            </a:pPr>
            <a:r>
              <a:rPr lang="en-US" sz="3299">
                <a:solidFill>
                  <a:srgbClr val="1B1B1B"/>
                </a:solidFill>
                <a:latin typeface="HK Grotesk Light"/>
              </a:rPr>
              <a:t>Vertrauen</a:t>
            </a:r>
          </a:p>
          <a:p>
            <a:pPr marL="712465" indent="-356233" lvl="1">
              <a:lnSpc>
                <a:spcPts val="4619"/>
              </a:lnSpc>
              <a:buFont typeface="Arial"/>
              <a:buChar char="•"/>
            </a:pPr>
            <a:r>
              <a:rPr lang="en-US" sz="3299">
                <a:solidFill>
                  <a:srgbClr val="1B1B1B"/>
                </a:solidFill>
                <a:latin typeface="HK Grotesk Light"/>
              </a:rPr>
              <a:t>Verantwortungsbewusstsein</a:t>
            </a:r>
          </a:p>
          <a:p>
            <a:pPr marL="712465" indent="-356233" lvl="1">
              <a:lnSpc>
                <a:spcPts val="4619"/>
              </a:lnSpc>
              <a:buFont typeface="Arial"/>
              <a:buChar char="•"/>
            </a:pPr>
            <a:r>
              <a:rPr lang="en-US" sz="3299">
                <a:solidFill>
                  <a:srgbClr val="1B1B1B"/>
                </a:solidFill>
                <a:latin typeface="HK Grotesk Light"/>
              </a:rPr>
              <a:t>Respekt</a:t>
            </a:r>
          </a:p>
          <a:p>
            <a:pPr marL="712465" indent="-356233" lvl="1">
              <a:lnSpc>
                <a:spcPts val="4619"/>
              </a:lnSpc>
              <a:buFont typeface="Arial"/>
              <a:buChar char="•"/>
            </a:pPr>
            <a:r>
              <a:rPr lang="en-US" sz="3299">
                <a:solidFill>
                  <a:srgbClr val="1B1B1B"/>
                </a:solidFill>
                <a:latin typeface="HK Grotesk Light"/>
              </a:rPr>
              <a:t>Selbstdisziplin</a:t>
            </a:r>
          </a:p>
          <a:p>
            <a:pPr marL="712465" indent="-356233" lvl="1">
              <a:lnSpc>
                <a:spcPts val="4619"/>
              </a:lnSpc>
              <a:buFont typeface="Arial"/>
              <a:buChar char="•"/>
            </a:pPr>
            <a:r>
              <a:rPr lang="en-US" sz="3299">
                <a:solidFill>
                  <a:srgbClr val="1B1B1B"/>
                </a:solidFill>
                <a:latin typeface="HK Grotesk Light"/>
              </a:rPr>
              <a:t>Entscheidungen treffen und mit den Konsequenzen leben</a:t>
            </a:r>
          </a:p>
          <a:p>
            <a:pPr>
              <a:lnSpc>
                <a:spcPts val="4619"/>
              </a:lnSpc>
              <a:spcBef>
                <a:spcPct val="0"/>
              </a:spcBef>
            </a:pPr>
          </a:p>
        </p:txBody>
      </p:sp>
      <p:sp>
        <p:nvSpPr>
          <p:cNvPr name="Freeform 6" id="6"/>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EF0ED"/>
        </a:solidFill>
      </p:bgPr>
    </p:bg>
    <p:spTree>
      <p:nvGrpSpPr>
        <p:cNvPr id="1" name=""/>
        <p:cNvGrpSpPr/>
        <p:nvPr/>
      </p:nvGrpSpPr>
      <p:grpSpPr>
        <a:xfrm>
          <a:off x="0" y="0"/>
          <a:ext cx="0" cy="0"/>
          <a:chOff x="0" y="0"/>
          <a:chExt cx="0" cy="0"/>
        </a:xfrm>
      </p:grpSpPr>
      <p:sp>
        <p:nvSpPr>
          <p:cNvPr name="AutoShape 2" id="2"/>
          <p:cNvSpPr/>
          <p:nvPr/>
        </p:nvSpPr>
        <p:spPr>
          <a:xfrm>
            <a:off x="618108" y="2136760"/>
            <a:ext cx="16230600" cy="0"/>
          </a:xfrm>
          <a:prstGeom prst="line">
            <a:avLst/>
          </a:prstGeom>
          <a:ln cap="rnd" w="19050">
            <a:solidFill>
              <a:srgbClr val="70797B"/>
            </a:solidFill>
            <a:prstDash val="solid"/>
            <a:headEnd type="none" len="sm" w="sm"/>
            <a:tailEnd type="none" len="sm" w="sm"/>
          </a:ln>
        </p:spPr>
      </p:sp>
      <p:sp>
        <p:nvSpPr>
          <p:cNvPr name="Freeform 3" id="3"/>
          <p:cNvSpPr/>
          <p:nvPr/>
        </p:nvSpPr>
        <p:spPr>
          <a:xfrm flipH="false" flipV="false" rot="0">
            <a:off x="8733408" y="0"/>
            <a:ext cx="9554592" cy="10287000"/>
          </a:xfrm>
          <a:custGeom>
            <a:avLst/>
            <a:gdLst/>
            <a:ahLst/>
            <a:cxnLst/>
            <a:rect r="r" b="b" t="t" l="l"/>
            <a:pathLst>
              <a:path h="10287000" w="9554592">
                <a:moveTo>
                  <a:pt x="0" y="0"/>
                </a:moveTo>
                <a:lnTo>
                  <a:pt x="9554592" y="0"/>
                </a:lnTo>
                <a:lnTo>
                  <a:pt x="9554592" y="10287000"/>
                </a:lnTo>
                <a:lnTo>
                  <a:pt x="0" y="10287000"/>
                </a:lnTo>
                <a:lnTo>
                  <a:pt x="0" y="0"/>
                </a:lnTo>
                <a:close/>
              </a:path>
            </a:pathLst>
          </a:custGeom>
          <a:blipFill>
            <a:blip r:embed="rId3"/>
            <a:stretch>
              <a:fillRect l="-30648" t="0" r="-30648" b="0"/>
            </a:stretch>
          </a:blipFill>
        </p:spPr>
      </p:sp>
      <p:grpSp>
        <p:nvGrpSpPr>
          <p:cNvPr name="Group 4" id="4"/>
          <p:cNvGrpSpPr/>
          <p:nvPr/>
        </p:nvGrpSpPr>
        <p:grpSpPr>
          <a:xfrm rot="0">
            <a:off x="618108" y="1028700"/>
            <a:ext cx="11057965" cy="1874041"/>
            <a:chOff x="0" y="0"/>
            <a:chExt cx="14743953" cy="2498721"/>
          </a:xfrm>
        </p:grpSpPr>
        <p:sp>
          <p:nvSpPr>
            <p:cNvPr name="TextBox 5" id="5"/>
            <p:cNvSpPr txBox="true"/>
            <p:nvPr/>
          </p:nvSpPr>
          <p:spPr>
            <a:xfrm rot="0">
              <a:off x="0" y="-76200"/>
              <a:ext cx="14743953" cy="1536700"/>
            </a:xfrm>
            <a:prstGeom prst="rect">
              <a:avLst/>
            </a:prstGeom>
          </p:spPr>
          <p:txBody>
            <a:bodyPr anchor="t" rtlCol="false" tIns="0" lIns="0" bIns="0" rIns="0">
              <a:spAutoFit/>
            </a:bodyPr>
            <a:lstStyle/>
            <a:p>
              <a:pPr>
                <a:lnSpc>
                  <a:spcPts val="8640"/>
                </a:lnSpc>
              </a:pPr>
              <a:r>
                <a:rPr lang="en-US" sz="7200">
                  <a:solidFill>
                    <a:srgbClr val="E8AE8E"/>
                  </a:solidFill>
                  <a:latin typeface="Telegraf Bold"/>
                </a:rPr>
                <a:t>Kommunikation</a:t>
              </a:r>
            </a:p>
          </p:txBody>
        </p:sp>
        <p:sp>
          <p:nvSpPr>
            <p:cNvPr name="TextBox 6" id="6"/>
            <p:cNvSpPr txBox="true"/>
            <p:nvPr/>
          </p:nvSpPr>
          <p:spPr>
            <a:xfrm rot="0">
              <a:off x="0" y="1872823"/>
              <a:ext cx="14743953" cy="625898"/>
            </a:xfrm>
            <a:prstGeom prst="rect">
              <a:avLst/>
            </a:prstGeom>
          </p:spPr>
          <p:txBody>
            <a:bodyPr anchor="t" rtlCol="false" tIns="0" lIns="0" bIns="0" rIns="0">
              <a:spAutoFit/>
            </a:bodyPr>
            <a:lstStyle/>
            <a:p>
              <a:pPr>
                <a:lnSpc>
                  <a:spcPts val="3919"/>
                </a:lnSpc>
                <a:spcBef>
                  <a:spcPct val="0"/>
                </a:spcBef>
              </a:pPr>
            </a:p>
          </p:txBody>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7725049" y="2678956"/>
            <a:ext cx="551602" cy="0"/>
          </a:xfrm>
          <a:prstGeom prst="line">
            <a:avLst/>
          </a:prstGeom>
          <a:ln cap="flat" w="76200">
            <a:solidFill>
              <a:srgbClr val="E8AE8E"/>
            </a:solidFill>
            <a:prstDash val="solid"/>
            <a:headEnd type="none" len="sm" w="sm"/>
            <a:tailEnd type="none" len="sm" w="sm"/>
          </a:ln>
        </p:spPr>
      </p:sp>
      <p:sp>
        <p:nvSpPr>
          <p:cNvPr name="AutoShape 3" id="3"/>
          <p:cNvSpPr/>
          <p:nvPr/>
        </p:nvSpPr>
        <p:spPr>
          <a:xfrm>
            <a:off x="7725049" y="3625663"/>
            <a:ext cx="551602" cy="0"/>
          </a:xfrm>
          <a:prstGeom prst="line">
            <a:avLst/>
          </a:prstGeom>
          <a:ln cap="flat" w="76200">
            <a:solidFill>
              <a:srgbClr val="E8AE8E"/>
            </a:solidFill>
            <a:prstDash val="solid"/>
            <a:headEnd type="none" len="sm" w="sm"/>
            <a:tailEnd type="none" len="sm" w="sm"/>
          </a:ln>
        </p:spPr>
      </p:sp>
      <p:sp>
        <p:nvSpPr>
          <p:cNvPr name="AutoShape 4" id="4"/>
          <p:cNvSpPr/>
          <p:nvPr/>
        </p:nvSpPr>
        <p:spPr>
          <a:xfrm>
            <a:off x="7725049" y="4836643"/>
            <a:ext cx="551602" cy="0"/>
          </a:xfrm>
          <a:prstGeom prst="line">
            <a:avLst/>
          </a:prstGeom>
          <a:ln cap="flat" w="76200">
            <a:solidFill>
              <a:srgbClr val="E8AE8E"/>
            </a:solidFill>
            <a:prstDash val="solid"/>
            <a:headEnd type="none" len="sm" w="sm"/>
            <a:tailEnd type="none" len="sm" w="sm"/>
          </a:ln>
        </p:spPr>
      </p:sp>
      <p:sp>
        <p:nvSpPr>
          <p:cNvPr name="AutoShape 5" id="5"/>
          <p:cNvSpPr/>
          <p:nvPr/>
        </p:nvSpPr>
        <p:spPr>
          <a:xfrm rot="5400000">
            <a:off x="2459223" y="5133975"/>
            <a:ext cx="8579868" cy="0"/>
          </a:xfrm>
          <a:prstGeom prst="line">
            <a:avLst/>
          </a:prstGeom>
          <a:ln cap="rnd" w="19050">
            <a:solidFill>
              <a:srgbClr val="E8AE8E"/>
            </a:solidFill>
            <a:prstDash val="solid"/>
            <a:headEnd type="none" len="sm" w="sm"/>
            <a:tailEnd type="none" len="sm" w="sm"/>
          </a:ln>
        </p:spPr>
      </p:sp>
      <p:sp>
        <p:nvSpPr>
          <p:cNvPr name="Freeform 6" id="6"/>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3"/>
            <a:stretch>
              <a:fillRect l="0" t="0" r="0" b="0"/>
            </a:stretch>
          </a:blipFill>
        </p:spPr>
      </p:sp>
      <p:sp>
        <p:nvSpPr>
          <p:cNvPr name="AutoShape 7" id="7"/>
          <p:cNvSpPr/>
          <p:nvPr/>
        </p:nvSpPr>
        <p:spPr>
          <a:xfrm>
            <a:off x="7725049" y="5903443"/>
            <a:ext cx="551602" cy="0"/>
          </a:xfrm>
          <a:prstGeom prst="line">
            <a:avLst/>
          </a:prstGeom>
          <a:ln cap="flat" w="76200">
            <a:solidFill>
              <a:srgbClr val="E8AE8E"/>
            </a:solidFill>
            <a:prstDash val="solid"/>
            <a:headEnd type="none" len="sm" w="sm"/>
            <a:tailEnd type="none" len="sm" w="sm"/>
          </a:ln>
        </p:spPr>
      </p:sp>
      <p:sp>
        <p:nvSpPr>
          <p:cNvPr name="TextBox 8" id="8"/>
          <p:cNvSpPr txBox="true"/>
          <p:nvPr/>
        </p:nvSpPr>
        <p:spPr>
          <a:xfrm rot="0">
            <a:off x="8843381" y="2392832"/>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Werden meine Rechte missachtet?</a:t>
            </a:r>
          </a:p>
        </p:txBody>
      </p:sp>
      <p:sp>
        <p:nvSpPr>
          <p:cNvPr name="TextBox 9" id="9"/>
          <p:cNvSpPr txBox="true"/>
          <p:nvPr/>
        </p:nvSpPr>
        <p:spPr>
          <a:xfrm rot="0">
            <a:off x="8843381" y="3379318"/>
            <a:ext cx="8041660" cy="9620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Kann unser Kind die Verantwortung dafür übernehmen?</a:t>
            </a:r>
          </a:p>
        </p:txBody>
      </p:sp>
      <p:sp>
        <p:nvSpPr>
          <p:cNvPr name="TextBox 10" id="10"/>
          <p:cNvSpPr txBox="true"/>
          <p:nvPr/>
        </p:nvSpPr>
        <p:spPr>
          <a:xfrm rot="0">
            <a:off x="8843381" y="4598518"/>
            <a:ext cx="6914307"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Könnte jemand verletzt werden?</a:t>
            </a:r>
          </a:p>
        </p:txBody>
      </p:sp>
      <p:grpSp>
        <p:nvGrpSpPr>
          <p:cNvPr name="Group 11" id="11"/>
          <p:cNvGrpSpPr/>
          <p:nvPr/>
        </p:nvGrpSpPr>
        <p:grpSpPr>
          <a:xfrm rot="0">
            <a:off x="500204" y="3933455"/>
            <a:ext cx="6239428" cy="2899845"/>
            <a:chOff x="0" y="0"/>
            <a:chExt cx="8319237" cy="3866460"/>
          </a:xfrm>
        </p:grpSpPr>
        <p:sp>
          <p:nvSpPr>
            <p:cNvPr name="TextBox 12" id="12"/>
            <p:cNvSpPr txBox="true"/>
            <p:nvPr/>
          </p:nvSpPr>
          <p:spPr>
            <a:xfrm rot="0">
              <a:off x="0" y="-76200"/>
              <a:ext cx="8319237" cy="2870200"/>
            </a:xfrm>
            <a:prstGeom prst="rect">
              <a:avLst/>
            </a:prstGeom>
          </p:spPr>
          <p:txBody>
            <a:bodyPr anchor="t" rtlCol="false" tIns="0" lIns="0" bIns="0" rIns="0">
              <a:spAutoFit/>
            </a:bodyPr>
            <a:lstStyle/>
            <a:p>
              <a:pPr>
                <a:lnSpc>
                  <a:spcPts val="8280"/>
                </a:lnSpc>
              </a:pPr>
              <a:r>
                <a:rPr lang="en-US" sz="6900">
                  <a:solidFill>
                    <a:srgbClr val="E8AE8E"/>
                  </a:solidFill>
                  <a:latin typeface="Telegraf Bold"/>
                </a:rPr>
                <a:t>Wessen Problem?</a:t>
              </a:r>
            </a:p>
          </p:txBody>
        </p:sp>
        <p:sp>
          <p:nvSpPr>
            <p:cNvPr name="TextBox 13" id="13"/>
            <p:cNvSpPr txBox="true"/>
            <p:nvPr/>
          </p:nvSpPr>
          <p:spPr>
            <a:xfrm rot="0">
              <a:off x="0" y="3243737"/>
              <a:ext cx="7395655" cy="622723"/>
            </a:xfrm>
            <a:prstGeom prst="rect">
              <a:avLst/>
            </a:prstGeom>
          </p:spPr>
          <p:txBody>
            <a:bodyPr anchor="t" rtlCol="false" tIns="0" lIns="0" bIns="0" rIns="0">
              <a:spAutoFit/>
            </a:bodyPr>
            <a:lstStyle/>
            <a:p>
              <a:pPr>
                <a:lnSpc>
                  <a:spcPts val="3919"/>
                </a:lnSpc>
                <a:spcBef>
                  <a:spcPct val="0"/>
                </a:spcBef>
              </a:pPr>
              <a:r>
                <a:rPr lang="en-US" sz="2800">
                  <a:solidFill>
                    <a:srgbClr val="1B1B1B"/>
                  </a:solidFill>
                  <a:latin typeface="HK Grotesk Light"/>
                </a:rPr>
                <a:t>4 Fragen</a:t>
              </a:r>
            </a:p>
          </p:txBody>
        </p:sp>
      </p:grpSp>
      <p:sp>
        <p:nvSpPr>
          <p:cNvPr name="TextBox 14" id="14"/>
          <p:cNvSpPr txBox="true"/>
          <p:nvPr/>
        </p:nvSpPr>
        <p:spPr>
          <a:xfrm rot="0">
            <a:off x="8843381" y="5436718"/>
            <a:ext cx="7852243" cy="9620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Könnte das Eigentum von jmd. beschädigt oder bedroht werden?</a:t>
            </a:r>
          </a:p>
        </p:txBody>
      </p:sp>
      <p:sp>
        <p:nvSpPr>
          <p:cNvPr name="TextBox 15" id="15"/>
          <p:cNvSpPr txBox="true"/>
          <p:nvPr/>
        </p:nvSpPr>
        <p:spPr>
          <a:xfrm rot="0">
            <a:off x="8886173" y="7284568"/>
            <a:ext cx="755526" cy="887095"/>
          </a:xfrm>
          <a:prstGeom prst="rect">
            <a:avLst/>
          </a:prstGeom>
        </p:spPr>
        <p:txBody>
          <a:bodyPr anchor="t" rtlCol="false" tIns="0" lIns="0" bIns="0" rIns="0">
            <a:spAutoFit/>
          </a:bodyPr>
          <a:lstStyle/>
          <a:p>
            <a:pPr algn="ctr">
              <a:lnSpc>
                <a:spcPts val="7279"/>
              </a:lnSpc>
            </a:pPr>
            <a:r>
              <a:rPr lang="en-US" sz="5199">
                <a:solidFill>
                  <a:srgbClr val="000000"/>
                </a:solidFill>
                <a:latin typeface="Canva Sans Bold"/>
              </a:rPr>
              <a:t>Ja</a:t>
            </a:r>
          </a:p>
        </p:txBody>
      </p:sp>
      <p:sp>
        <p:nvSpPr>
          <p:cNvPr name="TextBox 16" id="16"/>
          <p:cNvSpPr txBox="true"/>
          <p:nvPr/>
        </p:nvSpPr>
        <p:spPr>
          <a:xfrm rot="0">
            <a:off x="10026122" y="7459970"/>
            <a:ext cx="5958557"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rPr>
              <a:t>-&gt; Unser Problem oder beide</a:t>
            </a:r>
          </a:p>
        </p:txBody>
      </p:sp>
      <p:sp>
        <p:nvSpPr>
          <p:cNvPr name="TextBox 17" id="17"/>
          <p:cNvSpPr txBox="true"/>
          <p:nvPr/>
        </p:nvSpPr>
        <p:spPr>
          <a:xfrm rot="0">
            <a:off x="8276651" y="8612965"/>
            <a:ext cx="1511647" cy="887095"/>
          </a:xfrm>
          <a:prstGeom prst="rect">
            <a:avLst/>
          </a:prstGeom>
        </p:spPr>
        <p:txBody>
          <a:bodyPr anchor="t" rtlCol="false" tIns="0" lIns="0" bIns="0" rIns="0">
            <a:spAutoFit/>
          </a:bodyPr>
          <a:lstStyle/>
          <a:p>
            <a:pPr algn="ctr">
              <a:lnSpc>
                <a:spcPts val="7279"/>
              </a:lnSpc>
            </a:pPr>
            <a:r>
              <a:rPr lang="en-US" sz="5199">
                <a:solidFill>
                  <a:srgbClr val="000000"/>
                </a:solidFill>
                <a:latin typeface="Canva Sans Bold"/>
              </a:rPr>
              <a:t>Nein</a:t>
            </a:r>
          </a:p>
        </p:txBody>
      </p:sp>
      <p:sp>
        <p:nvSpPr>
          <p:cNvPr name="TextBox 18" id="18"/>
          <p:cNvSpPr txBox="true"/>
          <p:nvPr/>
        </p:nvSpPr>
        <p:spPr>
          <a:xfrm rot="0">
            <a:off x="10074049" y="8837946"/>
            <a:ext cx="5519440"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rPr>
              <a:t>-&gt; Problem unseres Kindes</a:t>
            </a:r>
          </a:p>
        </p:txBody>
      </p:sp>
      <p:sp>
        <p:nvSpPr>
          <p:cNvPr name="TextBox 19" id="19"/>
          <p:cNvSpPr txBox="true"/>
          <p:nvPr/>
        </p:nvSpPr>
        <p:spPr>
          <a:xfrm rot="0">
            <a:off x="7165426" y="7113118"/>
            <a:ext cx="2453953" cy="372744"/>
          </a:xfrm>
          <a:prstGeom prst="rect">
            <a:avLst/>
          </a:prstGeom>
        </p:spPr>
        <p:txBody>
          <a:bodyPr anchor="t" rtlCol="false" tIns="0" lIns="0" bIns="0" rIns="0">
            <a:spAutoFit/>
          </a:bodyPr>
          <a:lstStyle/>
          <a:p>
            <a:pPr algn="ctr">
              <a:lnSpc>
                <a:spcPts val="3080"/>
              </a:lnSpc>
            </a:pPr>
            <a:r>
              <a:rPr lang="en-US" sz="2200">
                <a:solidFill>
                  <a:srgbClr val="000000"/>
                </a:solidFill>
                <a:latin typeface="Canva Sans"/>
              </a:rPr>
              <a:t>eine dieser Fragen</a:t>
            </a:r>
          </a:p>
        </p:txBody>
      </p:sp>
      <p:sp>
        <p:nvSpPr>
          <p:cNvPr name="TextBox 20" id="20"/>
          <p:cNvSpPr txBox="true"/>
          <p:nvPr/>
        </p:nvSpPr>
        <p:spPr>
          <a:xfrm rot="0">
            <a:off x="8276651" y="8438363"/>
            <a:ext cx="1466031" cy="372744"/>
          </a:xfrm>
          <a:prstGeom prst="rect">
            <a:avLst/>
          </a:prstGeom>
        </p:spPr>
        <p:txBody>
          <a:bodyPr anchor="t" rtlCol="false" tIns="0" lIns="0" bIns="0" rIns="0">
            <a:spAutoFit/>
          </a:bodyPr>
          <a:lstStyle/>
          <a:p>
            <a:pPr algn="ctr">
              <a:lnSpc>
                <a:spcPts val="3080"/>
              </a:lnSpc>
            </a:pPr>
            <a:r>
              <a:rPr lang="en-US" sz="2200">
                <a:solidFill>
                  <a:srgbClr val="000000"/>
                </a:solidFill>
                <a:latin typeface="Canva Sans"/>
              </a:rPr>
              <a:t>alle Fragen</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E8AE8E"/>
        </a:solidFill>
      </p:bgPr>
    </p:bg>
    <p:spTree>
      <p:nvGrpSpPr>
        <p:cNvPr id="1" name=""/>
        <p:cNvGrpSpPr/>
        <p:nvPr/>
      </p:nvGrpSpPr>
      <p:grpSpPr>
        <a:xfrm>
          <a:off x="0" y="0"/>
          <a:ext cx="0" cy="0"/>
          <a:chOff x="0" y="0"/>
          <a:chExt cx="0" cy="0"/>
        </a:xfrm>
      </p:grpSpPr>
      <p:sp>
        <p:nvSpPr>
          <p:cNvPr name="TextBox 2" id="2"/>
          <p:cNvSpPr txBox="true"/>
          <p:nvPr/>
        </p:nvSpPr>
        <p:spPr>
          <a:xfrm rot="0">
            <a:off x="1151774" y="4380833"/>
            <a:ext cx="6239428" cy="1171575"/>
          </a:xfrm>
          <a:prstGeom prst="rect">
            <a:avLst/>
          </a:prstGeom>
        </p:spPr>
        <p:txBody>
          <a:bodyPr anchor="t" rtlCol="false" tIns="0" lIns="0" bIns="0" rIns="0">
            <a:spAutoFit/>
          </a:bodyPr>
          <a:lstStyle/>
          <a:p>
            <a:pPr>
              <a:lnSpc>
                <a:spcPts val="8640"/>
              </a:lnSpc>
            </a:pPr>
            <a:r>
              <a:rPr lang="en-US" sz="7200">
                <a:solidFill>
                  <a:srgbClr val="FFFFFF"/>
                </a:solidFill>
                <a:latin typeface="Telegraf Bold"/>
              </a:rPr>
              <a:t>Merke:</a:t>
            </a:r>
          </a:p>
        </p:txBody>
      </p:sp>
      <p:sp>
        <p:nvSpPr>
          <p:cNvPr name="AutoShape 3" id="3"/>
          <p:cNvSpPr/>
          <p:nvPr/>
        </p:nvSpPr>
        <p:spPr>
          <a:xfrm rot="5400000">
            <a:off x="2459223" y="5133975"/>
            <a:ext cx="8579868" cy="0"/>
          </a:xfrm>
          <a:prstGeom prst="line">
            <a:avLst/>
          </a:prstGeom>
          <a:ln cap="rnd" w="19050">
            <a:solidFill>
              <a:srgbClr val="1B1B1B"/>
            </a:solidFill>
            <a:prstDash val="solid"/>
            <a:headEnd type="none" len="sm" w="sm"/>
            <a:tailEnd type="none" len="sm" w="sm"/>
          </a:ln>
        </p:spPr>
      </p:sp>
      <p:sp>
        <p:nvSpPr>
          <p:cNvPr name="Freeform 4" id="4"/>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3"/>
            <a:stretch>
              <a:fillRect l="0" t="0" r="0" b="0"/>
            </a:stretch>
          </a:blipFill>
        </p:spPr>
      </p:sp>
      <p:sp>
        <p:nvSpPr>
          <p:cNvPr name="TextBox 5" id="5"/>
          <p:cNvSpPr txBox="true"/>
          <p:nvPr/>
        </p:nvSpPr>
        <p:spPr>
          <a:xfrm rot="0">
            <a:off x="7391202" y="3465480"/>
            <a:ext cx="7980977" cy="3511552"/>
          </a:xfrm>
          <a:prstGeom prst="rect">
            <a:avLst/>
          </a:prstGeom>
        </p:spPr>
        <p:txBody>
          <a:bodyPr anchor="t" rtlCol="false" tIns="0" lIns="0" bIns="0" rIns="0">
            <a:spAutoFit/>
          </a:bodyPr>
          <a:lstStyle/>
          <a:p>
            <a:pPr>
              <a:lnSpc>
                <a:spcPts val="6999"/>
              </a:lnSpc>
            </a:pPr>
            <a:r>
              <a:rPr lang="en-US" sz="4999">
                <a:solidFill>
                  <a:srgbClr val="1B1B1B"/>
                </a:solidFill>
                <a:latin typeface="HK Grotesk Light Bold"/>
              </a:rPr>
              <a:t>Derjenige, um dessen Problem es sich handelt, ist für die </a:t>
            </a:r>
            <a:r>
              <a:rPr lang="en-US" sz="4999" u="sng">
                <a:solidFill>
                  <a:srgbClr val="1B1B1B"/>
                </a:solidFill>
                <a:latin typeface="HK Grotesk Light Bold"/>
              </a:rPr>
              <a:t>Lösung</a:t>
            </a:r>
            <a:r>
              <a:rPr lang="en-US" sz="4999">
                <a:solidFill>
                  <a:srgbClr val="1B1B1B"/>
                </a:solidFill>
                <a:latin typeface="HK Grotesk Light Bold"/>
              </a:rPr>
              <a:t> verantwortlich!</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EF0ED"/>
        </a:solidFill>
      </p:bgPr>
    </p:bg>
    <p:spTree>
      <p:nvGrpSpPr>
        <p:cNvPr id="1" name=""/>
        <p:cNvGrpSpPr/>
        <p:nvPr/>
      </p:nvGrpSpPr>
      <p:grpSpPr>
        <a:xfrm>
          <a:off x="0" y="0"/>
          <a:ext cx="0" cy="0"/>
          <a:chOff x="0" y="0"/>
          <a:chExt cx="0" cy="0"/>
        </a:xfrm>
      </p:grpSpPr>
      <p:sp>
        <p:nvSpPr>
          <p:cNvPr name="AutoShape 2" id="2"/>
          <p:cNvSpPr/>
          <p:nvPr/>
        </p:nvSpPr>
        <p:spPr>
          <a:xfrm>
            <a:off x="618108" y="2136760"/>
            <a:ext cx="16230600" cy="0"/>
          </a:xfrm>
          <a:prstGeom prst="line">
            <a:avLst/>
          </a:prstGeom>
          <a:ln cap="rnd" w="19050">
            <a:solidFill>
              <a:srgbClr val="70797B"/>
            </a:solidFill>
            <a:prstDash val="solid"/>
            <a:headEnd type="none" len="sm" w="sm"/>
            <a:tailEnd type="none" len="sm" w="sm"/>
          </a:ln>
        </p:spPr>
      </p:sp>
      <p:sp>
        <p:nvSpPr>
          <p:cNvPr name="Freeform 3" id="3"/>
          <p:cNvSpPr/>
          <p:nvPr/>
        </p:nvSpPr>
        <p:spPr>
          <a:xfrm flipH="false" flipV="false" rot="0">
            <a:off x="8733408" y="0"/>
            <a:ext cx="9554592" cy="10287000"/>
          </a:xfrm>
          <a:custGeom>
            <a:avLst/>
            <a:gdLst/>
            <a:ahLst/>
            <a:cxnLst/>
            <a:rect r="r" b="b" t="t" l="l"/>
            <a:pathLst>
              <a:path h="10287000" w="9554592">
                <a:moveTo>
                  <a:pt x="0" y="0"/>
                </a:moveTo>
                <a:lnTo>
                  <a:pt x="9554592" y="0"/>
                </a:lnTo>
                <a:lnTo>
                  <a:pt x="9554592" y="10287000"/>
                </a:lnTo>
                <a:lnTo>
                  <a:pt x="0" y="10287000"/>
                </a:lnTo>
                <a:lnTo>
                  <a:pt x="0" y="0"/>
                </a:lnTo>
                <a:close/>
              </a:path>
            </a:pathLst>
          </a:custGeom>
          <a:blipFill>
            <a:blip r:embed="rId3"/>
            <a:stretch>
              <a:fillRect l="0" t="-8596" r="0" b="-37442"/>
            </a:stretch>
          </a:blipFill>
        </p:spPr>
      </p:sp>
      <p:grpSp>
        <p:nvGrpSpPr>
          <p:cNvPr name="Group 4" id="4"/>
          <p:cNvGrpSpPr/>
          <p:nvPr/>
        </p:nvGrpSpPr>
        <p:grpSpPr>
          <a:xfrm rot="0">
            <a:off x="618108" y="1028700"/>
            <a:ext cx="11057965" cy="2969416"/>
            <a:chOff x="0" y="0"/>
            <a:chExt cx="14743953" cy="3959221"/>
          </a:xfrm>
        </p:grpSpPr>
        <p:sp>
          <p:nvSpPr>
            <p:cNvPr name="TextBox 5" id="5"/>
            <p:cNvSpPr txBox="true"/>
            <p:nvPr/>
          </p:nvSpPr>
          <p:spPr>
            <a:xfrm rot="0">
              <a:off x="0" y="-76200"/>
              <a:ext cx="14743953" cy="2997200"/>
            </a:xfrm>
            <a:prstGeom prst="rect">
              <a:avLst/>
            </a:prstGeom>
          </p:spPr>
          <p:txBody>
            <a:bodyPr anchor="t" rtlCol="false" tIns="0" lIns="0" bIns="0" rIns="0">
              <a:spAutoFit/>
            </a:bodyPr>
            <a:lstStyle/>
            <a:p>
              <a:pPr>
                <a:lnSpc>
                  <a:spcPts val="8640"/>
                </a:lnSpc>
              </a:pPr>
              <a:r>
                <a:rPr lang="en-US" sz="7200">
                  <a:solidFill>
                    <a:srgbClr val="E8AE8E"/>
                  </a:solidFill>
                  <a:latin typeface="Telegraf Bold"/>
                </a:rPr>
                <a:t> Kommunikation</a:t>
              </a:r>
            </a:p>
            <a:p>
              <a:pPr>
                <a:lnSpc>
                  <a:spcPts val="8640"/>
                </a:lnSpc>
              </a:pPr>
              <a:r>
                <a:rPr lang="en-US" sz="7200">
                  <a:solidFill>
                    <a:srgbClr val="E8AE8E"/>
                  </a:solidFill>
                  <a:latin typeface="Telegraf Bold"/>
                </a:rPr>
                <a:t>&amp; Beziehung</a:t>
              </a:r>
            </a:p>
          </p:txBody>
        </p:sp>
        <p:sp>
          <p:nvSpPr>
            <p:cNvPr name="TextBox 6" id="6"/>
            <p:cNvSpPr txBox="true"/>
            <p:nvPr/>
          </p:nvSpPr>
          <p:spPr>
            <a:xfrm rot="0">
              <a:off x="0" y="3333323"/>
              <a:ext cx="14743953" cy="625898"/>
            </a:xfrm>
            <a:prstGeom prst="rect">
              <a:avLst/>
            </a:prstGeom>
          </p:spPr>
          <p:txBody>
            <a:bodyPr anchor="t" rtlCol="false" tIns="0" lIns="0" bIns="0" rIns="0">
              <a:spAutoFit/>
            </a:bodyPr>
            <a:lstStyle/>
            <a:p>
              <a:pPr>
                <a:lnSpc>
                  <a:spcPts val="3919"/>
                </a:lnSpc>
                <a:spcBef>
                  <a:spcPct val="0"/>
                </a:spcBef>
              </a:pP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1028700" y="4333247"/>
            <a:ext cx="551602" cy="0"/>
          </a:xfrm>
          <a:prstGeom prst="line">
            <a:avLst/>
          </a:prstGeom>
          <a:ln cap="flat" w="76200">
            <a:solidFill>
              <a:srgbClr val="E8AE8E"/>
            </a:solidFill>
            <a:prstDash val="solid"/>
            <a:headEnd type="none" len="sm" w="sm"/>
            <a:tailEnd type="none" len="sm" w="sm"/>
          </a:ln>
        </p:spPr>
      </p:sp>
      <p:sp>
        <p:nvSpPr>
          <p:cNvPr name="AutoShape 3" id="3"/>
          <p:cNvSpPr/>
          <p:nvPr/>
        </p:nvSpPr>
        <p:spPr>
          <a:xfrm>
            <a:off x="1028700" y="5334000"/>
            <a:ext cx="551602" cy="0"/>
          </a:xfrm>
          <a:prstGeom prst="line">
            <a:avLst/>
          </a:prstGeom>
          <a:ln cap="flat" w="76200">
            <a:solidFill>
              <a:srgbClr val="E8AE8E"/>
            </a:solidFill>
            <a:prstDash val="solid"/>
            <a:headEnd type="none" len="sm" w="sm"/>
            <a:tailEnd type="none" len="sm" w="sm"/>
          </a:ln>
        </p:spPr>
      </p:sp>
      <p:sp>
        <p:nvSpPr>
          <p:cNvPr name="TextBox 4" id="4"/>
          <p:cNvSpPr txBox="true"/>
          <p:nvPr/>
        </p:nvSpPr>
        <p:spPr>
          <a:xfrm rot="0">
            <a:off x="3241100" y="791887"/>
            <a:ext cx="12393931" cy="1035684"/>
          </a:xfrm>
          <a:prstGeom prst="rect">
            <a:avLst/>
          </a:prstGeom>
        </p:spPr>
        <p:txBody>
          <a:bodyPr anchor="t" rtlCol="false" tIns="0" lIns="0" bIns="0" rIns="0">
            <a:spAutoFit/>
          </a:bodyPr>
          <a:lstStyle/>
          <a:p>
            <a:pPr>
              <a:lnSpc>
                <a:spcPts val="8540"/>
              </a:lnSpc>
            </a:pPr>
            <a:r>
              <a:rPr lang="en-US" sz="6100">
                <a:solidFill>
                  <a:srgbClr val="E8AE8E"/>
                </a:solidFill>
                <a:latin typeface="Open Sans Extra Bold"/>
              </a:rPr>
              <a:t>Aktives zuhören</a:t>
            </a:r>
          </a:p>
        </p:txBody>
      </p:sp>
      <p:sp>
        <p:nvSpPr>
          <p:cNvPr name="AutoShape 5" id="5"/>
          <p:cNvSpPr/>
          <p:nvPr/>
        </p:nvSpPr>
        <p:spPr>
          <a:xfrm rot="0">
            <a:off x="1028700" y="2768294"/>
            <a:ext cx="16230600" cy="0"/>
          </a:xfrm>
          <a:prstGeom prst="line">
            <a:avLst/>
          </a:prstGeom>
          <a:ln cap="rnd" w="19050">
            <a:solidFill>
              <a:srgbClr val="1B1B1B"/>
            </a:solidFill>
            <a:prstDash val="solid"/>
            <a:headEnd type="none" len="sm" w="sm"/>
            <a:tailEnd type="none" len="sm" w="sm"/>
          </a:ln>
        </p:spPr>
      </p:sp>
      <p:sp>
        <p:nvSpPr>
          <p:cNvPr name="Freeform 6" id="6"/>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3"/>
            <a:stretch>
              <a:fillRect l="0" t="0" r="0" b="0"/>
            </a:stretch>
          </a:blipFill>
        </p:spPr>
      </p:sp>
      <p:sp>
        <p:nvSpPr>
          <p:cNvPr name="TextBox 7" id="7"/>
          <p:cNvSpPr txBox="true"/>
          <p:nvPr/>
        </p:nvSpPr>
        <p:spPr>
          <a:xfrm rot="0">
            <a:off x="2111503" y="3973202"/>
            <a:ext cx="15447918" cy="622936"/>
          </a:xfrm>
          <a:prstGeom prst="rect">
            <a:avLst/>
          </a:prstGeom>
        </p:spPr>
        <p:txBody>
          <a:bodyPr anchor="t" rtlCol="false" tIns="0" lIns="0" bIns="0" rIns="0">
            <a:spAutoFit/>
          </a:bodyPr>
          <a:lstStyle/>
          <a:p>
            <a:pPr>
              <a:lnSpc>
                <a:spcPts val="5039"/>
              </a:lnSpc>
              <a:spcBef>
                <a:spcPct val="0"/>
              </a:spcBef>
            </a:pPr>
            <a:r>
              <a:rPr lang="en-US" sz="3599">
                <a:solidFill>
                  <a:srgbClr val="000000"/>
                </a:solidFill>
                <a:latin typeface="HK Grotesk Light"/>
              </a:rPr>
              <a:t>Beenden anderer Tätigkeiten</a:t>
            </a:r>
          </a:p>
        </p:txBody>
      </p:sp>
      <p:sp>
        <p:nvSpPr>
          <p:cNvPr name="TextBox 8" id="8"/>
          <p:cNvSpPr txBox="true"/>
          <p:nvPr/>
        </p:nvSpPr>
        <p:spPr>
          <a:xfrm rot="0">
            <a:off x="2111503" y="5012055"/>
            <a:ext cx="13510851" cy="622936"/>
          </a:xfrm>
          <a:prstGeom prst="rect">
            <a:avLst/>
          </a:prstGeom>
        </p:spPr>
        <p:txBody>
          <a:bodyPr anchor="t" rtlCol="false" tIns="0" lIns="0" bIns="0" rIns="0">
            <a:spAutoFit/>
          </a:bodyPr>
          <a:lstStyle/>
          <a:p>
            <a:pPr>
              <a:lnSpc>
                <a:spcPts val="5039"/>
              </a:lnSpc>
              <a:spcBef>
                <a:spcPct val="0"/>
              </a:spcBef>
            </a:pPr>
            <a:r>
              <a:rPr lang="en-US" sz="3599">
                <a:solidFill>
                  <a:srgbClr val="000000"/>
                </a:solidFill>
                <a:latin typeface="HK Grotesk Light"/>
              </a:rPr>
              <a:t>Gegenüber. anschauen</a:t>
            </a:r>
          </a:p>
        </p:txBody>
      </p:sp>
      <p:sp>
        <p:nvSpPr>
          <p:cNvPr name="TextBox 9" id="9"/>
          <p:cNvSpPr txBox="true"/>
          <p:nvPr/>
        </p:nvSpPr>
        <p:spPr>
          <a:xfrm rot="0">
            <a:off x="2111503" y="6189345"/>
            <a:ext cx="13344681" cy="622936"/>
          </a:xfrm>
          <a:prstGeom prst="rect">
            <a:avLst/>
          </a:prstGeom>
        </p:spPr>
        <p:txBody>
          <a:bodyPr anchor="t" rtlCol="false" tIns="0" lIns="0" bIns="0" rIns="0">
            <a:spAutoFit/>
          </a:bodyPr>
          <a:lstStyle/>
          <a:p>
            <a:pPr>
              <a:lnSpc>
                <a:spcPts val="5039"/>
              </a:lnSpc>
              <a:spcBef>
                <a:spcPct val="0"/>
              </a:spcBef>
            </a:pPr>
            <a:r>
              <a:rPr lang="en-US" sz="3599">
                <a:solidFill>
                  <a:srgbClr val="000000"/>
                </a:solidFill>
                <a:latin typeface="HK Grotesk Light"/>
              </a:rPr>
              <a:t>Auf Worte achten, was fühlt unser Kind und was ist der Grund?</a:t>
            </a:r>
          </a:p>
        </p:txBody>
      </p:sp>
      <p:sp>
        <p:nvSpPr>
          <p:cNvPr name="TextBox 10" id="10"/>
          <p:cNvSpPr txBox="true"/>
          <p:nvPr/>
        </p:nvSpPr>
        <p:spPr>
          <a:xfrm rot="0">
            <a:off x="2111503" y="7328535"/>
            <a:ext cx="15135121" cy="1261111"/>
          </a:xfrm>
          <a:prstGeom prst="rect">
            <a:avLst/>
          </a:prstGeom>
        </p:spPr>
        <p:txBody>
          <a:bodyPr anchor="t" rtlCol="false" tIns="0" lIns="0" bIns="0" rIns="0">
            <a:spAutoFit/>
          </a:bodyPr>
          <a:lstStyle/>
          <a:p>
            <a:pPr>
              <a:lnSpc>
                <a:spcPts val="5039"/>
              </a:lnSpc>
              <a:spcBef>
                <a:spcPct val="0"/>
              </a:spcBef>
            </a:pPr>
            <a:r>
              <a:rPr lang="en-US" sz="3599">
                <a:solidFill>
                  <a:srgbClr val="000000"/>
                </a:solidFill>
                <a:latin typeface="HK Grotesk Light"/>
              </a:rPr>
              <a:t>Wir wiederholen mit unseren eigenen Worten, von dem wir glauben, dass es unser Kind fühlt und was wir glauben verstanden zu haben.</a:t>
            </a:r>
          </a:p>
        </p:txBody>
      </p:sp>
      <p:sp>
        <p:nvSpPr>
          <p:cNvPr name="AutoShape 11" id="11"/>
          <p:cNvSpPr/>
          <p:nvPr/>
        </p:nvSpPr>
        <p:spPr>
          <a:xfrm>
            <a:off x="1028700" y="6473190"/>
            <a:ext cx="551602" cy="0"/>
          </a:xfrm>
          <a:prstGeom prst="line">
            <a:avLst/>
          </a:prstGeom>
          <a:ln cap="flat" w="76200">
            <a:solidFill>
              <a:srgbClr val="E8AE8E"/>
            </a:solidFill>
            <a:prstDash val="solid"/>
            <a:headEnd type="none" len="sm" w="sm"/>
            <a:tailEnd type="none" len="sm" w="sm"/>
          </a:ln>
        </p:spPr>
      </p:sp>
      <p:sp>
        <p:nvSpPr>
          <p:cNvPr name="AutoShape 12" id="12"/>
          <p:cNvSpPr/>
          <p:nvPr/>
        </p:nvSpPr>
        <p:spPr>
          <a:xfrm>
            <a:off x="1028700" y="7650480"/>
            <a:ext cx="551602" cy="0"/>
          </a:xfrm>
          <a:prstGeom prst="line">
            <a:avLst/>
          </a:prstGeom>
          <a:ln cap="flat" w="76200">
            <a:solidFill>
              <a:srgbClr val="E8AE8E"/>
            </a:solidFill>
            <a:prstDash val="solid"/>
            <a:headEnd type="none" len="sm" w="sm"/>
            <a:tailEnd type="none" len="sm" w="sm"/>
          </a:ln>
        </p:spPr>
      </p:sp>
      <p:sp>
        <p:nvSpPr>
          <p:cNvPr name="TextBox 13" id="13"/>
          <p:cNvSpPr txBox="true"/>
          <p:nvPr/>
        </p:nvSpPr>
        <p:spPr>
          <a:xfrm rot="0">
            <a:off x="2111503" y="9008746"/>
            <a:ext cx="13510851" cy="622936"/>
          </a:xfrm>
          <a:prstGeom prst="rect">
            <a:avLst/>
          </a:prstGeom>
        </p:spPr>
        <p:txBody>
          <a:bodyPr anchor="t" rtlCol="false" tIns="0" lIns="0" bIns="0" rIns="0">
            <a:spAutoFit/>
          </a:bodyPr>
          <a:lstStyle/>
          <a:p>
            <a:pPr>
              <a:lnSpc>
                <a:spcPts val="5039"/>
              </a:lnSpc>
              <a:spcBef>
                <a:spcPct val="0"/>
              </a:spcBef>
            </a:pPr>
            <a:r>
              <a:rPr lang="en-US" sz="3599">
                <a:solidFill>
                  <a:srgbClr val="000000"/>
                </a:solidFill>
                <a:latin typeface="HK Grotesk Light"/>
              </a:rPr>
              <a:t>“du bist..., weil”</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1028700" y="4333247"/>
            <a:ext cx="551602" cy="0"/>
          </a:xfrm>
          <a:prstGeom prst="line">
            <a:avLst/>
          </a:prstGeom>
          <a:ln cap="flat" w="76200">
            <a:solidFill>
              <a:srgbClr val="E8AE8E"/>
            </a:solidFill>
            <a:prstDash val="solid"/>
            <a:headEnd type="none" len="sm" w="sm"/>
            <a:tailEnd type="none" len="sm" w="sm"/>
          </a:ln>
        </p:spPr>
      </p:sp>
      <p:sp>
        <p:nvSpPr>
          <p:cNvPr name="AutoShape 3" id="3"/>
          <p:cNvSpPr/>
          <p:nvPr/>
        </p:nvSpPr>
        <p:spPr>
          <a:xfrm>
            <a:off x="1028700" y="5334000"/>
            <a:ext cx="551602" cy="0"/>
          </a:xfrm>
          <a:prstGeom prst="line">
            <a:avLst/>
          </a:prstGeom>
          <a:ln cap="flat" w="76200">
            <a:solidFill>
              <a:srgbClr val="E8AE8E"/>
            </a:solidFill>
            <a:prstDash val="solid"/>
            <a:headEnd type="none" len="sm" w="sm"/>
            <a:tailEnd type="none" len="sm" w="sm"/>
          </a:ln>
        </p:spPr>
      </p:sp>
      <p:sp>
        <p:nvSpPr>
          <p:cNvPr name="TextBox 4" id="4"/>
          <p:cNvSpPr txBox="true"/>
          <p:nvPr/>
        </p:nvSpPr>
        <p:spPr>
          <a:xfrm rot="0">
            <a:off x="3241100" y="791887"/>
            <a:ext cx="12393931" cy="1035684"/>
          </a:xfrm>
          <a:prstGeom prst="rect">
            <a:avLst/>
          </a:prstGeom>
        </p:spPr>
        <p:txBody>
          <a:bodyPr anchor="t" rtlCol="false" tIns="0" lIns="0" bIns="0" rIns="0">
            <a:spAutoFit/>
          </a:bodyPr>
          <a:lstStyle/>
          <a:p>
            <a:pPr>
              <a:lnSpc>
                <a:spcPts val="8540"/>
              </a:lnSpc>
            </a:pPr>
            <a:r>
              <a:rPr lang="en-US" sz="6100">
                <a:solidFill>
                  <a:srgbClr val="E8AE8E"/>
                </a:solidFill>
                <a:latin typeface="Open Sans Extra Bold"/>
              </a:rPr>
              <a:t>Respekt und Er</a:t>
            </a:r>
            <a:r>
              <a:rPr lang="en-US" sz="6100">
                <a:solidFill>
                  <a:srgbClr val="70797B"/>
                </a:solidFill>
                <a:latin typeface="Open Sans Extra Bold"/>
              </a:rPr>
              <a:t>mut</a:t>
            </a:r>
            <a:r>
              <a:rPr lang="en-US" sz="6100">
                <a:solidFill>
                  <a:srgbClr val="E8AE8E"/>
                </a:solidFill>
                <a:latin typeface="Open Sans Extra Bold"/>
              </a:rPr>
              <a:t>igung</a:t>
            </a:r>
          </a:p>
        </p:txBody>
      </p:sp>
      <p:sp>
        <p:nvSpPr>
          <p:cNvPr name="AutoShape 5" id="5"/>
          <p:cNvSpPr/>
          <p:nvPr/>
        </p:nvSpPr>
        <p:spPr>
          <a:xfrm rot="0">
            <a:off x="1028700" y="2768294"/>
            <a:ext cx="16230600" cy="0"/>
          </a:xfrm>
          <a:prstGeom prst="line">
            <a:avLst/>
          </a:prstGeom>
          <a:ln cap="rnd" w="19050">
            <a:solidFill>
              <a:srgbClr val="1B1B1B"/>
            </a:solidFill>
            <a:prstDash val="solid"/>
            <a:headEnd type="none" len="sm" w="sm"/>
            <a:tailEnd type="none" len="sm" w="sm"/>
          </a:ln>
        </p:spPr>
      </p:sp>
      <p:sp>
        <p:nvSpPr>
          <p:cNvPr name="Freeform 6" id="6"/>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3"/>
            <a:stretch>
              <a:fillRect l="0" t="0" r="0" b="0"/>
            </a:stretch>
          </a:blipFill>
        </p:spPr>
      </p:sp>
      <p:sp>
        <p:nvSpPr>
          <p:cNvPr name="TextBox 7" id="7"/>
          <p:cNvSpPr txBox="true"/>
          <p:nvPr/>
        </p:nvSpPr>
        <p:spPr>
          <a:xfrm rot="0">
            <a:off x="2111503" y="3973202"/>
            <a:ext cx="15447918" cy="622936"/>
          </a:xfrm>
          <a:prstGeom prst="rect">
            <a:avLst/>
          </a:prstGeom>
        </p:spPr>
        <p:txBody>
          <a:bodyPr anchor="t" rtlCol="false" tIns="0" lIns="0" bIns="0" rIns="0">
            <a:spAutoFit/>
          </a:bodyPr>
          <a:lstStyle/>
          <a:p>
            <a:pPr>
              <a:lnSpc>
                <a:spcPts val="5039"/>
              </a:lnSpc>
              <a:spcBef>
                <a:spcPct val="0"/>
              </a:spcBef>
            </a:pPr>
            <a:r>
              <a:rPr lang="en-US" sz="3599">
                <a:solidFill>
                  <a:srgbClr val="000000"/>
                </a:solidFill>
                <a:latin typeface="HK Grotesk Light"/>
              </a:rPr>
              <a:t>Ich Aussagen -&gt;  Respekt</a:t>
            </a:r>
          </a:p>
        </p:txBody>
      </p:sp>
      <p:sp>
        <p:nvSpPr>
          <p:cNvPr name="TextBox 8" id="8"/>
          <p:cNvSpPr txBox="true"/>
          <p:nvPr/>
        </p:nvSpPr>
        <p:spPr>
          <a:xfrm rot="0">
            <a:off x="2111503" y="5012055"/>
            <a:ext cx="13510851" cy="1261111"/>
          </a:xfrm>
          <a:prstGeom prst="rect">
            <a:avLst/>
          </a:prstGeom>
        </p:spPr>
        <p:txBody>
          <a:bodyPr anchor="t" rtlCol="false" tIns="0" lIns="0" bIns="0" rIns="0">
            <a:spAutoFit/>
          </a:bodyPr>
          <a:lstStyle/>
          <a:p>
            <a:pPr>
              <a:lnSpc>
                <a:spcPts val="5039"/>
              </a:lnSpc>
              <a:spcBef>
                <a:spcPct val="0"/>
              </a:spcBef>
            </a:pPr>
            <a:r>
              <a:rPr lang="en-US" sz="3599">
                <a:solidFill>
                  <a:srgbClr val="000000"/>
                </a:solidFill>
                <a:latin typeface="HK Grotesk Light"/>
              </a:rPr>
              <a:t>Ermutigung -&gt; Akzeptanz &amp; Liebe, Bemühungen bemerken, Vertrauen und Wertschätzung</a:t>
            </a:r>
          </a:p>
        </p:txBody>
      </p:sp>
      <p:sp>
        <p:nvSpPr>
          <p:cNvPr name="TextBox 9" id="9"/>
          <p:cNvSpPr txBox="true"/>
          <p:nvPr/>
        </p:nvSpPr>
        <p:spPr>
          <a:xfrm rot="0">
            <a:off x="2111503" y="6692266"/>
            <a:ext cx="15135121" cy="622936"/>
          </a:xfrm>
          <a:prstGeom prst="rect">
            <a:avLst/>
          </a:prstGeom>
        </p:spPr>
        <p:txBody>
          <a:bodyPr anchor="t" rtlCol="false" tIns="0" lIns="0" bIns="0" rIns="0">
            <a:spAutoFit/>
          </a:bodyPr>
          <a:lstStyle/>
          <a:p>
            <a:pPr>
              <a:lnSpc>
                <a:spcPts val="5039"/>
              </a:lnSpc>
              <a:spcBef>
                <a:spcPct val="0"/>
              </a:spcBef>
            </a:pPr>
            <a:r>
              <a:rPr lang="en-US" sz="3599">
                <a:solidFill>
                  <a:srgbClr val="000000"/>
                </a:solidFill>
                <a:latin typeface="HK Grotesk Light"/>
              </a:rPr>
              <a:t>Realistische Ziele setzen, die nicht entmutigen</a:t>
            </a:r>
          </a:p>
        </p:txBody>
      </p:sp>
      <p:sp>
        <p:nvSpPr>
          <p:cNvPr name="AutoShape 10" id="10"/>
          <p:cNvSpPr/>
          <p:nvPr/>
        </p:nvSpPr>
        <p:spPr>
          <a:xfrm>
            <a:off x="1028700" y="7014211"/>
            <a:ext cx="551602" cy="0"/>
          </a:xfrm>
          <a:prstGeom prst="line">
            <a:avLst/>
          </a:prstGeom>
          <a:ln cap="flat" w="76200">
            <a:solidFill>
              <a:srgbClr val="E8AE8E"/>
            </a:solidFill>
            <a:prstDash val="solid"/>
            <a:headEnd type="none" len="sm" w="sm"/>
            <a:tailEnd type="none" len="sm" w="sm"/>
          </a:ln>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E8AE8E"/>
        </a:solidFill>
      </p:bgPr>
    </p:bg>
    <p:spTree>
      <p:nvGrpSpPr>
        <p:cNvPr id="1" name=""/>
        <p:cNvGrpSpPr/>
        <p:nvPr/>
      </p:nvGrpSpPr>
      <p:grpSpPr>
        <a:xfrm>
          <a:off x="0" y="0"/>
          <a:ext cx="0" cy="0"/>
          <a:chOff x="0" y="0"/>
          <a:chExt cx="0" cy="0"/>
        </a:xfrm>
      </p:grpSpPr>
      <p:sp>
        <p:nvSpPr>
          <p:cNvPr name="TextBox 2" id="2"/>
          <p:cNvSpPr txBox="true"/>
          <p:nvPr/>
        </p:nvSpPr>
        <p:spPr>
          <a:xfrm rot="0">
            <a:off x="1151774" y="4380833"/>
            <a:ext cx="6239428" cy="1171575"/>
          </a:xfrm>
          <a:prstGeom prst="rect">
            <a:avLst/>
          </a:prstGeom>
        </p:spPr>
        <p:txBody>
          <a:bodyPr anchor="t" rtlCol="false" tIns="0" lIns="0" bIns="0" rIns="0">
            <a:spAutoFit/>
          </a:bodyPr>
          <a:lstStyle/>
          <a:p>
            <a:pPr>
              <a:lnSpc>
                <a:spcPts val="8640"/>
              </a:lnSpc>
            </a:pPr>
            <a:r>
              <a:rPr lang="en-US" sz="7200">
                <a:solidFill>
                  <a:srgbClr val="FFFFFF"/>
                </a:solidFill>
                <a:latin typeface="Telegraf Bold"/>
              </a:rPr>
              <a:t>Merke:</a:t>
            </a:r>
          </a:p>
        </p:txBody>
      </p:sp>
      <p:sp>
        <p:nvSpPr>
          <p:cNvPr name="AutoShape 3" id="3"/>
          <p:cNvSpPr/>
          <p:nvPr/>
        </p:nvSpPr>
        <p:spPr>
          <a:xfrm rot="5400000">
            <a:off x="2459223" y="5133975"/>
            <a:ext cx="8579868" cy="0"/>
          </a:xfrm>
          <a:prstGeom prst="line">
            <a:avLst/>
          </a:prstGeom>
          <a:ln cap="rnd" w="19050">
            <a:solidFill>
              <a:srgbClr val="1B1B1B"/>
            </a:solidFill>
            <a:prstDash val="solid"/>
            <a:headEnd type="none" len="sm" w="sm"/>
            <a:tailEnd type="none" len="sm" w="sm"/>
          </a:ln>
        </p:spPr>
      </p:sp>
      <p:sp>
        <p:nvSpPr>
          <p:cNvPr name="TextBox 4" id="4"/>
          <p:cNvSpPr txBox="true"/>
          <p:nvPr/>
        </p:nvSpPr>
        <p:spPr>
          <a:xfrm rot="0">
            <a:off x="7589953" y="2031113"/>
            <a:ext cx="9477003" cy="887095"/>
          </a:xfrm>
          <a:prstGeom prst="rect">
            <a:avLst/>
          </a:prstGeom>
        </p:spPr>
        <p:txBody>
          <a:bodyPr anchor="t" rtlCol="false" tIns="0" lIns="0" bIns="0" rIns="0">
            <a:spAutoFit/>
          </a:bodyPr>
          <a:lstStyle/>
          <a:p>
            <a:pPr algn="ctr">
              <a:lnSpc>
                <a:spcPts val="7279"/>
              </a:lnSpc>
            </a:pPr>
            <a:r>
              <a:rPr lang="en-US" sz="5199">
                <a:solidFill>
                  <a:srgbClr val="FFFFFF"/>
                </a:solidFill>
                <a:latin typeface="Canva Sans Bold"/>
              </a:rPr>
              <a:t>Respektvolle Kommunikation</a:t>
            </a:r>
          </a:p>
        </p:txBody>
      </p:sp>
      <p:sp>
        <p:nvSpPr>
          <p:cNvPr name="TextBox 5" id="5"/>
          <p:cNvSpPr txBox="true"/>
          <p:nvPr/>
        </p:nvSpPr>
        <p:spPr>
          <a:xfrm rot="0">
            <a:off x="7150724" y="4087144"/>
            <a:ext cx="7980977" cy="1739902"/>
          </a:xfrm>
          <a:prstGeom prst="rect">
            <a:avLst/>
          </a:prstGeom>
        </p:spPr>
        <p:txBody>
          <a:bodyPr anchor="t" rtlCol="false" tIns="0" lIns="0" bIns="0" rIns="0">
            <a:spAutoFit/>
          </a:bodyPr>
          <a:lstStyle/>
          <a:p>
            <a:pPr marL="1079486" indent="-539743" lvl="1">
              <a:lnSpc>
                <a:spcPts val="6999"/>
              </a:lnSpc>
              <a:buFont typeface="Arial"/>
              <a:buChar char="•"/>
            </a:pPr>
            <a:r>
              <a:rPr lang="en-US" sz="4999">
                <a:solidFill>
                  <a:srgbClr val="1B1B1B"/>
                </a:solidFill>
                <a:latin typeface="HK Grotesk Light"/>
              </a:rPr>
              <a:t>Aktiv zuhören</a:t>
            </a:r>
          </a:p>
          <a:p>
            <a:pPr marL="1079486" indent="-539743" lvl="1">
              <a:lnSpc>
                <a:spcPts val="6999"/>
              </a:lnSpc>
              <a:spcBef>
                <a:spcPct val="0"/>
              </a:spcBef>
              <a:buFont typeface="Arial"/>
              <a:buChar char="•"/>
            </a:pPr>
            <a:r>
              <a:rPr lang="en-US" sz="4999">
                <a:solidFill>
                  <a:srgbClr val="1B1B1B"/>
                </a:solidFill>
                <a:latin typeface="HK Grotesk Light"/>
              </a:rPr>
              <a:t>Ermutigen</a:t>
            </a:r>
          </a:p>
        </p:txBody>
      </p:sp>
      <p:sp>
        <p:nvSpPr>
          <p:cNvPr name="Freeform 6" id="6"/>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3"/>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EF0ED"/>
        </a:solidFill>
      </p:bgPr>
    </p:bg>
    <p:spTree>
      <p:nvGrpSpPr>
        <p:cNvPr id="1" name=""/>
        <p:cNvGrpSpPr/>
        <p:nvPr/>
      </p:nvGrpSpPr>
      <p:grpSpPr>
        <a:xfrm>
          <a:off x="0" y="0"/>
          <a:ext cx="0" cy="0"/>
          <a:chOff x="0" y="0"/>
          <a:chExt cx="0" cy="0"/>
        </a:xfrm>
      </p:grpSpPr>
      <p:sp>
        <p:nvSpPr>
          <p:cNvPr name="AutoShape 2" id="2"/>
          <p:cNvSpPr/>
          <p:nvPr/>
        </p:nvSpPr>
        <p:spPr>
          <a:xfrm>
            <a:off x="618108" y="2136760"/>
            <a:ext cx="16230600" cy="0"/>
          </a:xfrm>
          <a:prstGeom prst="line">
            <a:avLst/>
          </a:prstGeom>
          <a:ln cap="rnd" w="19050">
            <a:solidFill>
              <a:srgbClr val="70797B"/>
            </a:solidFill>
            <a:prstDash val="solid"/>
            <a:headEnd type="none" len="sm" w="sm"/>
            <a:tailEnd type="none" len="sm" w="sm"/>
          </a:ln>
        </p:spPr>
      </p:sp>
      <p:sp>
        <p:nvSpPr>
          <p:cNvPr name="Freeform 3" id="3"/>
          <p:cNvSpPr/>
          <p:nvPr/>
        </p:nvSpPr>
        <p:spPr>
          <a:xfrm flipH="false" flipV="false" rot="0">
            <a:off x="8733408" y="0"/>
            <a:ext cx="9554592" cy="10287000"/>
          </a:xfrm>
          <a:custGeom>
            <a:avLst/>
            <a:gdLst/>
            <a:ahLst/>
            <a:cxnLst/>
            <a:rect r="r" b="b" t="t" l="l"/>
            <a:pathLst>
              <a:path h="10287000" w="9554592">
                <a:moveTo>
                  <a:pt x="0" y="0"/>
                </a:moveTo>
                <a:lnTo>
                  <a:pt x="9554592" y="0"/>
                </a:lnTo>
                <a:lnTo>
                  <a:pt x="9554592" y="10287000"/>
                </a:lnTo>
                <a:lnTo>
                  <a:pt x="0" y="10287000"/>
                </a:lnTo>
                <a:lnTo>
                  <a:pt x="0" y="0"/>
                </a:lnTo>
                <a:close/>
              </a:path>
            </a:pathLst>
          </a:custGeom>
          <a:blipFill>
            <a:blip r:embed="rId3"/>
            <a:stretch>
              <a:fillRect l="-21777" t="0" r="-21777" b="0"/>
            </a:stretch>
          </a:blipFill>
        </p:spPr>
      </p:sp>
      <p:grpSp>
        <p:nvGrpSpPr>
          <p:cNvPr name="Group 4" id="4"/>
          <p:cNvGrpSpPr/>
          <p:nvPr/>
        </p:nvGrpSpPr>
        <p:grpSpPr>
          <a:xfrm rot="0">
            <a:off x="1885338" y="1028700"/>
            <a:ext cx="11057965" cy="1874041"/>
            <a:chOff x="0" y="0"/>
            <a:chExt cx="14743953" cy="2498721"/>
          </a:xfrm>
        </p:grpSpPr>
        <p:sp>
          <p:nvSpPr>
            <p:cNvPr name="TextBox 5" id="5"/>
            <p:cNvSpPr txBox="true"/>
            <p:nvPr/>
          </p:nvSpPr>
          <p:spPr>
            <a:xfrm rot="0">
              <a:off x="0" y="-76200"/>
              <a:ext cx="14743953" cy="1536700"/>
            </a:xfrm>
            <a:prstGeom prst="rect">
              <a:avLst/>
            </a:prstGeom>
          </p:spPr>
          <p:txBody>
            <a:bodyPr anchor="t" rtlCol="false" tIns="0" lIns="0" bIns="0" rIns="0">
              <a:spAutoFit/>
            </a:bodyPr>
            <a:lstStyle/>
            <a:p>
              <a:pPr>
                <a:lnSpc>
                  <a:spcPts val="8640"/>
                </a:lnSpc>
              </a:pPr>
              <a:r>
                <a:rPr lang="en-US" sz="7200">
                  <a:solidFill>
                    <a:srgbClr val="E8AE8E"/>
                  </a:solidFill>
                  <a:latin typeface="Telegraf Bold"/>
                </a:rPr>
                <a:t>Probleme</a:t>
              </a:r>
            </a:p>
          </p:txBody>
        </p:sp>
        <p:sp>
          <p:nvSpPr>
            <p:cNvPr name="TextBox 6" id="6"/>
            <p:cNvSpPr txBox="true"/>
            <p:nvPr/>
          </p:nvSpPr>
          <p:spPr>
            <a:xfrm rot="0">
              <a:off x="0" y="1872823"/>
              <a:ext cx="14743953" cy="625898"/>
            </a:xfrm>
            <a:prstGeom prst="rect">
              <a:avLst/>
            </a:prstGeom>
          </p:spPr>
          <p:txBody>
            <a:bodyPr anchor="t" rtlCol="false" tIns="0" lIns="0" bIns="0" rIns="0">
              <a:spAutoFit/>
            </a:bodyPr>
            <a:lstStyle/>
            <a:p>
              <a:pPr>
                <a:lnSpc>
                  <a:spcPts val="3919"/>
                </a:lnSpc>
                <a:spcBef>
                  <a:spcPct val="0"/>
                </a:spcBef>
              </a:pPr>
            </a:p>
          </p:txBody>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7725049" y="2678956"/>
            <a:ext cx="551602" cy="0"/>
          </a:xfrm>
          <a:prstGeom prst="line">
            <a:avLst/>
          </a:prstGeom>
          <a:ln cap="flat" w="76200">
            <a:solidFill>
              <a:srgbClr val="E8AE8E"/>
            </a:solidFill>
            <a:prstDash val="solid"/>
            <a:headEnd type="none" len="sm" w="sm"/>
            <a:tailEnd type="none" len="sm" w="sm"/>
          </a:ln>
        </p:spPr>
      </p:sp>
      <p:sp>
        <p:nvSpPr>
          <p:cNvPr name="AutoShape 3" id="3"/>
          <p:cNvSpPr/>
          <p:nvPr/>
        </p:nvSpPr>
        <p:spPr>
          <a:xfrm>
            <a:off x="7725049" y="3625663"/>
            <a:ext cx="551602" cy="0"/>
          </a:xfrm>
          <a:prstGeom prst="line">
            <a:avLst/>
          </a:prstGeom>
          <a:ln cap="flat" w="76200">
            <a:solidFill>
              <a:srgbClr val="E8AE8E"/>
            </a:solidFill>
            <a:prstDash val="solid"/>
            <a:headEnd type="none" len="sm" w="sm"/>
            <a:tailEnd type="none" len="sm" w="sm"/>
          </a:ln>
        </p:spPr>
      </p:sp>
      <p:sp>
        <p:nvSpPr>
          <p:cNvPr name="AutoShape 4" id="4"/>
          <p:cNvSpPr/>
          <p:nvPr/>
        </p:nvSpPr>
        <p:spPr>
          <a:xfrm>
            <a:off x="7725049" y="4684243"/>
            <a:ext cx="551602" cy="0"/>
          </a:xfrm>
          <a:prstGeom prst="line">
            <a:avLst/>
          </a:prstGeom>
          <a:ln cap="flat" w="76200">
            <a:solidFill>
              <a:srgbClr val="E8AE8E"/>
            </a:solidFill>
            <a:prstDash val="solid"/>
            <a:headEnd type="none" len="sm" w="sm"/>
            <a:tailEnd type="none" len="sm" w="sm"/>
          </a:ln>
        </p:spPr>
      </p:sp>
      <p:sp>
        <p:nvSpPr>
          <p:cNvPr name="AutoShape 5" id="5"/>
          <p:cNvSpPr/>
          <p:nvPr/>
        </p:nvSpPr>
        <p:spPr>
          <a:xfrm rot="5400000">
            <a:off x="2459223" y="5133975"/>
            <a:ext cx="8579868" cy="0"/>
          </a:xfrm>
          <a:prstGeom prst="line">
            <a:avLst/>
          </a:prstGeom>
          <a:ln cap="rnd" w="19050">
            <a:solidFill>
              <a:srgbClr val="E8AE8E"/>
            </a:solidFill>
            <a:prstDash val="solid"/>
            <a:headEnd type="none" len="sm" w="sm"/>
            <a:tailEnd type="none" len="sm" w="sm"/>
          </a:ln>
        </p:spPr>
      </p:sp>
      <p:sp>
        <p:nvSpPr>
          <p:cNvPr name="Freeform 6" id="6"/>
          <p:cNvSpPr/>
          <p:nvPr/>
        </p:nvSpPr>
        <p:spPr>
          <a:xfrm flipH="false" flipV="false" rot="0">
            <a:off x="515039" y="418461"/>
            <a:ext cx="1550022" cy="1409111"/>
          </a:xfrm>
          <a:custGeom>
            <a:avLst/>
            <a:gdLst/>
            <a:ahLst/>
            <a:cxnLst/>
            <a:rect r="r" b="b" t="t" l="l"/>
            <a:pathLst>
              <a:path h="1409111" w="1550022">
                <a:moveTo>
                  <a:pt x="0" y="0"/>
                </a:moveTo>
                <a:lnTo>
                  <a:pt x="1550023" y="0"/>
                </a:lnTo>
                <a:lnTo>
                  <a:pt x="1550023" y="1409111"/>
                </a:lnTo>
                <a:lnTo>
                  <a:pt x="0" y="1409111"/>
                </a:lnTo>
                <a:lnTo>
                  <a:pt x="0" y="0"/>
                </a:lnTo>
                <a:close/>
              </a:path>
            </a:pathLst>
          </a:custGeom>
          <a:blipFill>
            <a:blip r:embed="rId3"/>
            <a:stretch>
              <a:fillRect l="0" t="0" r="0" b="0"/>
            </a:stretch>
          </a:blipFill>
        </p:spPr>
      </p:sp>
      <p:sp>
        <p:nvSpPr>
          <p:cNvPr name="AutoShape 7" id="7"/>
          <p:cNvSpPr/>
          <p:nvPr/>
        </p:nvSpPr>
        <p:spPr>
          <a:xfrm>
            <a:off x="7725049" y="5674843"/>
            <a:ext cx="551602" cy="0"/>
          </a:xfrm>
          <a:prstGeom prst="line">
            <a:avLst/>
          </a:prstGeom>
          <a:ln cap="flat" w="76200">
            <a:solidFill>
              <a:srgbClr val="E8AE8E"/>
            </a:solidFill>
            <a:prstDash val="solid"/>
            <a:headEnd type="none" len="sm" w="sm"/>
            <a:tailEnd type="none" len="sm" w="sm"/>
          </a:ln>
        </p:spPr>
      </p:sp>
      <p:sp>
        <p:nvSpPr>
          <p:cNvPr name="AutoShape 8" id="8"/>
          <p:cNvSpPr/>
          <p:nvPr/>
        </p:nvSpPr>
        <p:spPr>
          <a:xfrm>
            <a:off x="7725049" y="6665443"/>
            <a:ext cx="551602" cy="0"/>
          </a:xfrm>
          <a:prstGeom prst="line">
            <a:avLst/>
          </a:prstGeom>
          <a:ln cap="flat" w="76200">
            <a:solidFill>
              <a:srgbClr val="E8AE8E"/>
            </a:solidFill>
            <a:prstDash val="solid"/>
            <a:headEnd type="none" len="sm" w="sm"/>
            <a:tailEnd type="none" len="sm" w="sm"/>
          </a:ln>
        </p:spPr>
      </p:sp>
      <p:sp>
        <p:nvSpPr>
          <p:cNvPr name="TextBox 9" id="9"/>
          <p:cNvSpPr txBox="true"/>
          <p:nvPr/>
        </p:nvSpPr>
        <p:spPr>
          <a:xfrm rot="0">
            <a:off x="8843381" y="2392832"/>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Null Bock</a:t>
            </a:r>
          </a:p>
        </p:txBody>
      </p:sp>
      <p:sp>
        <p:nvSpPr>
          <p:cNvPr name="TextBox 10" id="10"/>
          <p:cNvSpPr txBox="true"/>
          <p:nvPr/>
        </p:nvSpPr>
        <p:spPr>
          <a:xfrm rot="0">
            <a:off x="8843381" y="3379318"/>
            <a:ext cx="8041660"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Respektlosigkeit</a:t>
            </a:r>
          </a:p>
        </p:txBody>
      </p:sp>
      <p:sp>
        <p:nvSpPr>
          <p:cNvPr name="TextBox 11" id="11"/>
          <p:cNvSpPr txBox="true"/>
          <p:nvPr/>
        </p:nvSpPr>
        <p:spPr>
          <a:xfrm rot="0">
            <a:off x="8843381" y="4369918"/>
            <a:ext cx="6914307"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Grenzen setzen</a:t>
            </a:r>
          </a:p>
        </p:txBody>
      </p:sp>
      <p:sp>
        <p:nvSpPr>
          <p:cNvPr name="TextBox 12" id="12"/>
          <p:cNvSpPr txBox="true"/>
          <p:nvPr/>
        </p:nvSpPr>
        <p:spPr>
          <a:xfrm rot="0">
            <a:off x="500204" y="4133480"/>
            <a:ext cx="6239428" cy="1123950"/>
          </a:xfrm>
          <a:prstGeom prst="rect">
            <a:avLst/>
          </a:prstGeom>
        </p:spPr>
        <p:txBody>
          <a:bodyPr anchor="t" rtlCol="false" tIns="0" lIns="0" bIns="0" rIns="0">
            <a:spAutoFit/>
          </a:bodyPr>
          <a:lstStyle/>
          <a:p>
            <a:pPr>
              <a:lnSpc>
                <a:spcPts val="8280"/>
              </a:lnSpc>
            </a:pPr>
            <a:r>
              <a:rPr lang="en-US" sz="6900">
                <a:solidFill>
                  <a:srgbClr val="E8AE8E"/>
                </a:solidFill>
                <a:latin typeface="Telegraf Bold"/>
              </a:rPr>
              <a:t>Was tun bei:</a:t>
            </a:r>
          </a:p>
        </p:txBody>
      </p:sp>
      <p:sp>
        <p:nvSpPr>
          <p:cNvPr name="TextBox 13" id="13"/>
          <p:cNvSpPr txBox="true"/>
          <p:nvPr/>
        </p:nvSpPr>
        <p:spPr>
          <a:xfrm rot="0">
            <a:off x="8843381" y="5360518"/>
            <a:ext cx="7852243"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Schule</a:t>
            </a:r>
          </a:p>
        </p:txBody>
      </p:sp>
      <p:sp>
        <p:nvSpPr>
          <p:cNvPr name="TextBox 14" id="14"/>
          <p:cNvSpPr txBox="true"/>
          <p:nvPr/>
        </p:nvSpPr>
        <p:spPr>
          <a:xfrm rot="0">
            <a:off x="8843381" y="6351118"/>
            <a:ext cx="8593346" cy="504825"/>
          </a:xfrm>
          <a:prstGeom prst="rect">
            <a:avLst/>
          </a:prstGeom>
        </p:spPr>
        <p:txBody>
          <a:bodyPr anchor="t" rtlCol="false" tIns="0" lIns="0" bIns="0" rIns="0">
            <a:spAutoFit/>
          </a:bodyPr>
          <a:lstStyle/>
          <a:p>
            <a:pPr>
              <a:lnSpc>
                <a:spcPts val="3600"/>
              </a:lnSpc>
            </a:pPr>
            <a:r>
              <a:rPr lang="en-US" sz="3000" spc="-30">
                <a:solidFill>
                  <a:srgbClr val="1B1B1B"/>
                </a:solidFill>
                <a:latin typeface="Telegraf Bold"/>
              </a:rPr>
              <a:t>Fehlender Kooperationswille</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EF0ED"/>
        </a:solidFill>
      </p:bgPr>
    </p:bg>
    <p:spTree>
      <p:nvGrpSpPr>
        <p:cNvPr id="1" name=""/>
        <p:cNvGrpSpPr/>
        <p:nvPr/>
      </p:nvGrpSpPr>
      <p:grpSpPr>
        <a:xfrm>
          <a:off x="0" y="0"/>
          <a:ext cx="0" cy="0"/>
          <a:chOff x="0" y="0"/>
          <a:chExt cx="0" cy="0"/>
        </a:xfrm>
      </p:grpSpPr>
      <p:sp>
        <p:nvSpPr>
          <p:cNvPr name="Freeform 2" id="2"/>
          <p:cNvSpPr/>
          <p:nvPr/>
        </p:nvSpPr>
        <p:spPr>
          <a:xfrm flipH="false" flipV="false" rot="0">
            <a:off x="530934" y="601122"/>
            <a:ext cx="10614526" cy="3538175"/>
          </a:xfrm>
          <a:custGeom>
            <a:avLst/>
            <a:gdLst/>
            <a:ahLst/>
            <a:cxnLst/>
            <a:rect r="r" b="b" t="t" l="l"/>
            <a:pathLst>
              <a:path h="3538175" w="10614526">
                <a:moveTo>
                  <a:pt x="0" y="0"/>
                </a:moveTo>
                <a:lnTo>
                  <a:pt x="10614526" y="0"/>
                </a:lnTo>
                <a:lnTo>
                  <a:pt x="10614526" y="3538175"/>
                </a:lnTo>
                <a:lnTo>
                  <a:pt x="0" y="3538175"/>
                </a:lnTo>
                <a:lnTo>
                  <a:pt x="0" y="0"/>
                </a:lnTo>
                <a:close/>
              </a:path>
            </a:pathLst>
          </a:custGeom>
          <a:blipFill>
            <a:blip r:embed="rId2"/>
            <a:stretch>
              <a:fillRect l="0" t="0" r="0" b="0"/>
            </a:stretch>
          </a:blipFill>
        </p:spPr>
      </p:sp>
      <p:sp>
        <p:nvSpPr>
          <p:cNvPr name="TextBox 3" id="3"/>
          <p:cNvSpPr txBox="true"/>
          <p:nvPr/>
        </p:nvSpPr>
        <p:spPr>
          <a:xfrm rot="0">
            <a:off x="3590665" y="5263236"/>
            <a:ext cx="11106671" cy="1671319"/>
          </a:xfrm>
          <a:prstGeom prst="rect">
            <a:avLst/>
          </a:prstGeom>
        </p:spPr>
        <p:txBody>
          <a:bodyPr anchor="t" rtlCol="false" tIns="0" lIns="0" bIns="0" rIns="0">
            <a:spAutoFit/>
          </a:bodyPr>
          <a:lstStyle/>
          <a:p>
            <a:pPr algn="ctr">
              <a:lnSpc>
                <a:spcPts val="12880"/>
              </a:lnSpc>
            </a:pPr>
            <a:r>
              <a:rPr lang="en-US" sz="9200">
                <a:solidFill>
                  <a:srgbClr val="70797B"/>
                </a:solidFill>
                <a:latin typeface="Telegraf"/>
              </a:rPr>
              <a:t>Danke für’s zuhören!</a:t>
            </a:r>
          </a:p>
        </p:txBody>
      </p:sp>
    </p:spTree>
  </p:cSld>
  <p:clrMapOvr>
    <a:masterClrMapping/>
  </p:clrMapOvr>
</p:sld>
</file>

<file path=ppt/slides/slide2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DAF0JytaMzw</dc:identifier>
  <dcterms:modified xsi:type="dcterms:W3CDTF">2011-08-01T06:04:30Z</dcterms:modified>
  <cp:revision>1</cp:revision>
  <dc:title>Kopie von futureScouts</dc:title>
</cp:coreProperties>
</file>